
<file path=[Content_Types].xml><?xml version="1.0" encoding="utf-8"?>
<Types xmlns="http://schemas.openxmlformats.org/package/2006/content-types">
  <Default Extension="jpeg" ContentType="image/jpeg"/>
  <Default Extension="vml" ContentType="application/vnd.openxmlformats-officedocument.vmlDrawing"/>
  <Default Extension="bin" ContentType="application/vnd.openxmlformats-officedocument.oleObject"/>
  <Default Extension="wmf" ContentType="image/x-wmf"/>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3"/>
  </p:notesMasterIdLst>
  <p:sldIdLst>
    <p:sldId id="256" r:id="rId3"/>
    <p:sldId id="296" r:id="rId4"/>
    <p:sldId id="297" r:id="rId5"/>
    <p:sldId id="298" r:id="rId6"/>
    <p:sldId id="299" r:id="rId7"/>
    <p:sldId id="300" r:id="rId8"/>
    <p:sldId id="258" r:id="rId9"/>
    <p:sldId id="282" r:id="rId10"/>
    <p:sldId id="257" r:id="rId11"/>
    <p:sldId id="259" r:id="rId12"/>
    <p:sldId id="260" r:id="rId13"/>
    <p:sldId id="270" r:id="rId14"/>
    <p:sldId id="261" r:id="rId15"/>
    <p:sldId id="273" r:id="rId16"/>
    <p:sldId id="263" r:id="rId17"/>
    <p:sldId id="264" r:id="rId18"/>
    <p:sldId id="265" r:id="rId19"/>
    <p:sldId id="266" r:id="rId20"/>
    <p:sldId id="268" r:id="rId21"/>
    <p:sldId id="269"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FF"/>
    <a:srgbClr val="CC3300"/>
    <a:srgbClr val="99FF99"/>
    <a:srgbClr val="FFFFCC"/>
    <a:srgbClr val="0000FF"/>
    <a:srgbClr val="CB8611"/>
    <a:srgbClr val="DBA001"/>
    <a:srgbClr val="FE9B1C"/>
    <a:srgbClr val="C34D0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2" autoAdjust="0"/>
    <p:restoredTop sz="94660"/>
  </p:normalViewPr>
  <p:slideViewPr>
    <p:cSldViewPr snapToGrid="0">
      <p:cViewPr>
        <p:scale>
          <a:sx n="81" d="100"/>
          <a:sy n="81" d="100"/>
        </p:scale>
        <p:origin x="-258" y="72"/>
      </p:cViewPr>
      <p:guideLst>
        <p:guide orient="horz" pos="2160"/>
        <p:guide pos="3840"/>
      </p:guideLst>
    </p:cSldViewPr>
  </p:slideViewPr>
  <p:notesTextViewPr>
    <p:cViewPr>
      <p:scale>
        <a:sx n="1" d="1"/>
        <a:sy n="1" d="1"/>
      </p:scale>
      <p:origin x="0" y="0"/>
    </p:cViewPr>
  </p:notesTextViewPr>
  <p:gridSpacing cx="76319" cy="76319"/>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6" Type="http://schemas.openxmlformats.org/officeDocument/2006/relationships/tableStyles" Target="tableStyles.xml"/><Relationship Id="rId25" Type="http://schemas.openxmlformats.org/officeDocument/2006/relationships/viewProps" Target="viewProps.xml"/><Relationship Id="rId24" Type="http://schemas.openxmlformats.org/officeDocument/2006/relationships/presProps" Target="presProps.xml"/><Relationship Id="rId23" Type="http://schemas.openxmlformats.org/officeDocument/2006/relationships/notesMaster" Target="notesMasters/notesMaster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1.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EFD42F7-718C-4B98-AAEC-167E6DDD60A7}" type="datetimeFigureOut">
              <a:rPr lang="en-US" smtClean="0"/>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1B2AA4F-B828-4D7C-AFD3-893933DAFCB4}" type="slidenum">
              <a:rPr lang="en-US" smtClean="0"/>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showMasterSp="0">
  <p:cSld name="Title Slide">
    <p:bg>
      <p:bgPr>
        <a:solidFill>
          <a:schemeClr val="bg1"/>
        </a:solidFill>
        <a:effectLst/>
      </p:bgPr>
    </p:bg>
    <p:spTree>
      <p:nvGrpSpPr>
        <p:cNvPr id="1" name=""/>
        <p:cNvGrpSpPr/>
        <p:nvPr/>
      </p:nvGrpSpPr>
      <p:grpSpPr>
        <a:xfrm>
          <a:off x="0" y="0"/>
          <a:ext cx="0" cy="0"/>
          <a:chOff x="0" y="0"/>
          <a:chExt cx="0" cy="0"/>
        </a:xfrm>
      </p:grpSpPr>
      <p:pic>
        <p:nvPicPr>
          <p:cNvPr id="2050" name="Picture 2"/>
          <p:cNvPicPr>
            <a:picLocks noChangeAspect="1"/>
          </p:cNvPicPr>
          <p:nvPr/>
        </p:nvPicPr>
        <p:blipFill>
          <a:blip r:embed="rId2"/>
          <a:stretch>
            <a:fillRect/>
          </a:stretch>
        </p:blipFill>
        <p:spPr>
          <a:xfrm>
            <a:off x="0" y="0"/>
            <a:ext cx="12208933" cy="6858000"/>
          </a:xfrm>
          <a:prstGeom prst="rect">
            <a:avLst/>
          </a:prstGeom>
          <a:noFill/>
          <a:ln w="9525">
            <a:noFill/>
          </a:ln>
        </p:spPr>
      </p:pic>
      <p:sp>
        <p:nvSpPr>
          <p:cNvPr id="2051" name="Rectangle 3"/>
          <p:cNvSpPr>
            <a:spLocks noGrp="1" noChangeArrowheads="1"/>
          </p:cNvSpPr>
          <p:nvPr>
            <p:ph type="ctrTitle"/>
          </p:nvPr>
        </p:nvSpPr>
        <p:spPr>
          <a:xfrm>
            <a:off x="624417" y="1196975"/>
            <a:ext cx="10943167" cy="1082675"/>
          </a:xfrm>
        </p:spPr>
        <p:txBody>
          <a:bodyPr/>
          <a:lstStyle>
            <a:lvl1pPr algn="ctr">
              <a:defRPr>
                <a:solidFill>
                  <a:schemeClr val="bg1"/>
                </a:solidFill>
              </a:defRPr>
            </a:lvl1pPr>
          </a:lstStyle>
          <a:p>
            <a:pPr lvl="0"/>
            <a:r>
              <a:rPr lang="en-US" altLang="zh-CN" noProof="0" smtClean="0"/>
              <a:t>Click to edit Master title style</a:t>
            </a:r>
            <a:endParaRPr lang="en-US" altLang="zh-CN" noProof="0" smtClean="0"/>
          </a:p>
        </p:txBody>
      </p:sp>
      <p:sp>
        <p:nvSpPr>
          <p:cNvPr id="2052" name="Rectangle 4"/>
          <p:cNvSpPr>
            <a:spLocks noGrp="1" noChangeArrowheads="1"/>
          </p:cNvSpPr>
          <p:nvPr>
            <p:ph type="subTitle" idx="1"/>
          </p:nvPr>
        </p:nvSpPr>
        <p:spPr>
          <a:xfrm>
            <a:off x="626533" y="2422525"/>
            <a:ext cx="10949517" cy="1752600"/>
          </a:xfrm>
        </p:spPr>
        <p:txBody>
          <a:bodyPr/>
          <a:lstStyle>
            <a:lvl1pPr marL="0" indent="0" algn="ctr">
              <a:buFontTx/>
              <a:buNone/>
              <a:defRPr>
                <a:solidFill>
                  <a:schemeClr val="bg1"/>
                </a:solidFill>
              </a:defRPr>
            </a:lvl1pPr>
          </a:lstStyle>
          <a:p>
            <a:pPr lvl="0"/>
            <a:r>
              <a:rPr lang="en-US" altLang="zh-CN" noProof="0" smtClean="0"/>
              <a:t>Click to edit Master subtitle style</a:t>
            </a:r>
            <a:endParaRPr lang="en-US" altLang="zh-CN" noProof="0" smtClean="0"/>
          </a:p>
        </p:txBody>
      </p:sp>
      <p:sp>
        <p:nvSpPr>
          <p:cNvPr id="9" name="Rectangle 5"/>
          <p:cNvSpPr>
            <a:spLocks noGrp="1" noChangeArrowheads="1"/>
          </p:cNvSpPr>
          <p:nvPr>
            <p:ph type="dt" sz="half" idx="2"/>
          </p:nvPr>
        </p:nvSpPr>
        <p:spPr bwMode="auto">
          <a:xfrm>
            <a:off x="609600" y="6245225"/>
            <a:ext cx="2844800" cy="47625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a:lvl1pPr>
          </a:lstStyle>
          <a:p>
            <a:fld id="{63A1C593-65D0-4073-BCC9-577B9352EA97}" type="datetimeFigureOut">
              <a:rPr lang="en-US" smtClean="0"/>
            </a:fld>
            <a:endParaRPr lang="en-US"/>
          </a:p>
        </p:txBody>
      </p:sp>
      <p:sp>
        <p:nvSpPr>
          <p:cNvPr id="10" name="Rectangle 6"/>
          <p:cNvSpPr>
            <a:spLocks noGrp="1" noChangeArrowheads="1"/>
          </p:cNvSpPr>
          <p:nvPr>
            <p:ph type="ftr" sz="quarter" idx="3"/>
          </p:nvPr>
        </p:nvSpPr>
        <p:spPr bwMode="auto">
          <a:xfrm>
            <a:off x="4165600" y="6245225"/>
            <a:ext cx="3860800" cy="47625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a:lvl1pPr>
          </a:lstStyle>
          <a:p>
            <a:endParaRPr lang="en-US"/>
          </a:p>
        </p:txBody>
      </p:sp>
      <p:sp>
        <p:nvSpPr>
          <p:cNvPr id="11" name="Rectangle 7"/>
          <p:cNvSpPr>
            <a:spLocks noGrp="1" noChangeArrowheads="1"/>
          </p:cNvSpPr>
          <p:nvPr>
            <p:ph type="sldNum" sz="quarter" idx="4"/>
          </p:nvPr>
        </p:nvSpPr>
        <p:spPr bwMode="auto">
          <a:xfrm>
            <a:off x="8737600" y="6245225"/>
            <a:ext cx="2844800" cy="47625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a:lvl1pPr>
          </a:lstStyle>
          <a:p>
            <a:fld id="{9B618960-8005-486C-9A75-10CB2AAC16F9}" type="slidenum">
              <a:rPr lang="en-US" smtClean="0"/>
            </a:fld>
            <a:endParaRPr lang="en-US"/>
          </a:p>
        </p:txBody>
      </p:sp>
    </p:spTree>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lstStyle/>
          <a:p>
            <a:fld id="{63A1C593-65D0-4073-BCC9-577B9352EA97}"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1" y="4589463"/>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Click to edit Master text styles</a:t>
            </a:r>
            <a:endParaRPr lang="en-US" smtClean="0"/>
          </a:p>
        </p:txBody>
      </p:sp>
      <p:sp>
        <p:nvSpPr>
          <p:cNvPr id="4" name="Date Placeholder 3"/>
          <p:cNvSpPr>
            <a:spLocks noGrp="1"/>
          </p:cNvSpPr>
          <p:nvPr>
            <p:ph type="dt" sz="half" idx="10"/>
          </p:nvPr>
        </p:nvSpPr>
        <p:spPr/>
        <p:txBody>
          <a:bodyPr/>
          <a:lstStyle/>
          <a:p>
            <a:fld id="{63A1C593-65D0-4073-BCC9-577B9352EA97}"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174750"/>
            <a:ext cx="5384800" cy="4953000"/>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Content Placeholder 3"/>
          <p:cNvSpPr>
            <a:spLocks noGrp="1"/>
          </p:cNvSpPr>
          <p:nvPr>
            <p:ph sz="half" idx="2"/>
          </p:nvPr>
        </p:nvSpPr>
        <p:spPr>
          <a:xfrm>
            <a:off x="6197600" y="1174750"/>
            <a:ext cx="5384800" cy="4953000"/>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5" name="Date Placeholder 4"/>
          <p:cNvSpPr>
            <a:spLocks noGrp="1"/>
          </p:cNvSpPr>
          <p:nvPr>
            <p:ph type="dt" sz="half" idx="10"/>
          </p:nvPr>
        </p:nvSpPr>
        <p:spPr/>
        <p:txBody>
          <a:bodyPr/>
          <a:lstStyle/>
          <a:p>
            <a:fld id="{63A1C593-65D0-4073-BCC9-577B9352EA97}"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40317"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40317"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endParaRPr lang="en-US" smtClean="0"/>
          </a:p>
        </p:txBody>
      </p:sp>
      <p:sp>
        <p:nvSpPr>
          <p:cNvPr id="4" name="Content Placeholder 3"/>
          <p:cNvSpPr>
            <a:spLocks noGrp="1"/>
          </p:cNvSpPr>
          <p:nvPr>
            <p:ph sz="half" idx="2"/>
          </p:nvPr>
        </p:nvSpPr>
        <p:spPr>
          <a:xfrm>
            <a:off x="840317" y="2505075"/>
            <a:ext cx="5158316" cy="3684588"/>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5" name="Text Placeholder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endParaRPr lang="en-US" smtClean="0"/>
          </a:p>
        </p:txBody>
      </p:sp>
      <p:sp>
        <p:nvSpPr>
          <p:cNvPr id="6" name="Content Placeholder 5"/>
          <p:cNvSpPr>
            <a:spLocks noGrp="1"/>
          </p:cNvSpPr>
          <p:nvPr>
            <p:ph sz="quarter" idx="4"/>
          </p:nvPr>
        </p:nvSpPr>
        <p:spPr>
          <a:xfrm>
            <a:off x="6172200" y="2505075"/>
            <a:ext cx="5183717" cy="3684588"/>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7" name="Date Placeholder 6"/>
          <p:cNvSpPr>
            <a:spLocks noGrp="1"/>
          </p:cNvSpPr>
          <p:nvPr>
            <p:ph type="dt" sz="half" idx="10"/>
          </p:nvPr>
        </p:nvSpPr>
        <p:spPr/>
        <p:txBody>
          <a:bodyPr/>
          <a:lstStyle/>
          <a:p>
            <a:fld id="{63A1C593-65D0-4073-BCC9-577B9352EA97}" type="datetimeFigureOut">
              <a:rPr lang="en-US" smtClean="0"/>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3A1C593-65D0-4073-BCC9-577B9352EA97}" type="datetimeFigureOut">
              <a:rPr lang="en-US" smtClean="0"/>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3A1C593-65D0-4073-BCC9-577B9352EA97}" type="datetimeFigureOut">
              <a:rPr lang="en-US" smtClean="0"/>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7" y="457200"/>
            <a:ext cx="393276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717"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Text Placeholder 3"/>
          <p:cNvSpPr>
            <a:spLocks noGrp="1"/>
          </p:cNvSpPr>
          <p:nvPr>
            <p:ph type="body" sz="half" idx="2"/>
          </p:nvPr>
        </p:nvSpPr>
        <p:spPr>
          <a:xfrm>
            <a:off x="840317"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endParaRPr lang="en-US" smtClean="0"/>
          </a:p>
        </p:txBody>
      </p:sp>
      <p:sp>
        <p:nvSpPr>
          <p:cNvPr id="5" name="Date Placeholder 4"/>
          <p:cNvSpPr>
            <a:spLocks noGrp="1"/>
          </p:cNvSpPr>
          <p:nvPr>
            <p:ph type="dt" sz="half" idx="10"/>
          </p:nvPr>
        </p:nvSpPr>
        <p:spPr/>
        <p:txBody>
          <a:bodyPr/>
          <a:lstStyle/>
          <a:p>
            <a:fld id="{63A1C593-65D0-4073-BCC9-577B9352EA97}"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7" y="457200"/>
            <a:ext cx="393276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717" y="987425"/>
            <a:ext cx="6172200" cy="4873625"/>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1" fontAlgn="base" latinLnBrk="0" hangingPunct="1">
              <a:lnSpc>
                <a:spcPct val="100000"/>
              </a:lnSpc>
              <a:spcBef>
                <a:spcPct val="20000"/>
              </a:spcBef>
              <a:spcAft>
                <a:spcPct val="0"/>
              </a:spcAft>
              <a:buClrTx/>
              <a:buSzTx/>
              <a:buFontTx/>
              <a:buNone/>
              <a:defRPr/>
            </a:pPr>
            <a:endParaRPr kumimoji="0" lang="en-US" sz="3200" b="0" i="0" u="none" strike="noStrike" kern="1200" cap="none" spc="0" normalizeH="0" baseline="0" noProof="0" smtClean="0">
              <a:ln>
                <a:noFill/>
              </a:ln>
              <a:solidFill>
                <a:schemeClr val="tx1"/>
              </a:solidFill>
              <a:effectLst/>
              <a:uLnTx/>
              <a:uFillTx/>
              <a:latin typeface="+mn-lt"/>
              <a:ea typeface="+mn-ea"/>
              <a:cs typeface="+mn-cs"/>
            </a:endParaRPr>
          </a:p>
        </p:txBody>
      </p:sp>
      <p:sp>
        <p:nvSpPr>
          <p:cNvPr id="4" name="Text Placeholder 3"/>
          <p:cNvSpPr>
            <a:spLocks noGrp="1"/>
          </p:cNvSpPr>
          <p:nvPr>
            <p:ph type="body" sz="half" idx="2"/>
          </p:nvPr>
        </p:nvSpPr>
        <p:spPr>
          <a:xfrm>
            <a:off x="840317"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endParaRPr lang="en-US" smtClean="0"/>
          </a:p>
        </p:txBody>
      </p:sp>
      <p:sp>
        <p:nvSpPr>
          <p:cNvPr id="5" name="Date Placeholder 4"/>
          <p:cNvSpPr>
            <a:spLocks noGrp="1"/>
          </p:cNvSpPr>
          <p:nvPr>
            <p:ph type="dt" sz="half" idx="10"/>
          </p:nvPr>
        </p:nvSpPr>
        <p:spPr/>
        <p:txBody>
          <a:bodyPr/>
          <a:lstStyle/>
          <a:p>
            <a:fld id="{63A1C593-65D0-4073-BCC9-577B9352EA97}"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lstStyle/>
          <a:p>
            <a:fld id="{63A1C593-65D0-4073-BCC9-577B9352EA97}"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190500"/>
            <a:ext cx="2743200" cy="593725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190500"/>
            <a:ext cx="8026400" cy="5937250"/>
          </a:xfrm>
        </p:spPr>
        <p:txBody>
          <a:bodyPr vert="eaVert"/>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lstStyle/>
          <a:p>
            <a:fld id="{63A1C593-65D0-4073-BCC9-577B9352EA97}"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hf sldNum="0" hdr="0" ftr="0" dt="0"/>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image" Target="../media/image2.jpeg"/><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9"/>
          <p:cNvPicPr>
            <a:picLocks noChangeAspect="1"/>
          </p:cNvPicPr>
          <p:nvPr/>
        </p:nvPicPr>
        <p:blipFill>
          <a:blip r:embed="rId12"/>
          <a:stretch>
            <a:fillRect/>
          </a:stretch>
        </p:blipFill>
        <p:spPr>
          <a:xfrm>
            <a:off x="0" y="0"/>
            <a:ext cx="12208933" cy="6858000"/>
          </a:xfrm>
          <a:prstGeom prst="rect">
            <a:avLst/>
          </a:prstGeom>
          <a:noFill/>
          <a:ln w="9525">
            <a:noFill/>
          </a:ln>
        </p:spPr>
      </p:pic>
      <p:sp>
        <p:nvSpPr>
          <p:cNvPr id="1027" name="Rectangle 3"/>
          <p:cNvSpPr>
            <a:spLocks noGrp="1"/>
          </p:cNvSpPr>
          <p:nvPr>
            <p:ph type="title"/>
          </p:nvPr>
        </p:nvSpPr>
        <p:spPr>
          <a:xfrm>
            <a:off x="609600" y="190500"/>
            <a:ext cx="10972800" cy="582613"/>
          </a:xfrm>
          <a:prstGeom prst="rect">
            <a:avLst/>
          </a:prstGeom>
          <a:noFill/>
          <a:ln w="9525">
            <a:noFill/>
          </a:ln>
        </p:spPr>
        <p:txBody>
          <a:bodyPr anchor="ctr"/>
          <a:lstStyle/>
          <a:p>
            <a:pPr lvl="0"/>
            <a:r>
              <a:rPr lang="en-US" altLang="zh-CN" dirty="0"/>
              <a:t>Click to edit Master title style</a:t>
            </a:r>
            <a:endParaRPr lang="en-US" altLang="zh-CN" dirty="0"/>
          </a:p>
        </p:txBody>
      </p:sp>
      <p:sp>
        <p:nvSpPr>
          <p:cNvPr id="1028" name="Rectangle 4"/>
          <p:cNvSpPr>
            <a:spLocks noGrp="1"/>
          </p:cNvSpPr>
          <p:nvPr>
            <p:ph type="body" idx="1"/>
          </p:nvPr>
        </p:nvSpPr>
        <p:spPr>
          <a:xfrm>
            <a:off x="609600" y="1174750"/>
            <a:ext cx="10972800" cy="4953000"/>
          </a:xfrm>
          <a:prstGeom prst="rect">
            <a:avLst/>
          </a:prstGeom>
          <a:noFill/>
          <a:ln w="9525">
            <a:noFill/>
          </a:ln>
        </p:spPr>
        <p:txBody>
          <a:bodyPr/>
          <a:lstStyle/>
          <a:p>
            <a:pPr lvl="0"/>
            <a:r>
              <a:rPr lang="en-US" altLang="zh-CN" dirty="0"/>
              <a:t>Click to edit Master text styles</a:t>
            </a:r>
            <a:endParaRPr lang="en-US" altLang="zh-CN" dirty="0"/>
          </a:p>
          <a:p>
            <a:pPr lvl="1"/>
            <a:r>
              <a:rPr lang="en-US" altLang="zh-CN" dirty="0"/>
              <a:t>Second level</a:t>
            </a:r>
            <a:endParaRPr lang="en-US" altLang="zh-CN" dirty="0"/>
          </a:p>
          <a:p>
            <a:pPr lvl="2"/>
            <a:r>
              <a:rPr lang="en-US" altLang="zh-CN" dirty="0"/>
              <a:t>Third level</a:t>
            </a:r>
            <a:endParaRPr lang="en-US" altLang="zh-CN" dirty="0"/>
          </a:p>
          <a:p>
            <a:pPr lvl="3"/>
            <a:r>
              <a:rPr lang="en-US" altLang="zh-CN" dirty="0"/>
              <a:t>Fourth level</a:t>
            </a:r>
            <a:endParaRPr lang="en-US" altLang="zh-CN" dirty="0"/>
          </a:p>
          <a:p>
            <a:pPr lvl="4"/>
            <a:r>
              <a:rPr lang="en-US" altLang="zh-CN" dirty="0"/>
              <a:t>Fifth level</a:t>
            </a:r>
            <a:endParaRPr lang="en-US" altLang="zh-CN" dirty="0"/>
          </a:p>
        </p:txBody>
      </p:sp>
      <p:sp>
        <p:nvSpPr>
          <p:cNvPr id="1029" name="Rectangle 5"/>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sz="1400"/>
            </a:lvl1pPr>
          </a:lstStyle>
          <a:p>
            <a:fld id="{63A1C593-65D0-4073-BCC9-577B9352EA97}" type="datetimeFigureOut">
              <a:rPr lang="en-US" smtClean="0"/>
            </a:fld>
            <a:endParaRPr lang="en-US"/>
          </a:p>
        </p:txBody>
      </p:sp>
      <p:sp>
        <p:nvSpPr>
          <p:cNvPr id="1030" name="Rectangle 6"/>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ctr">
              <a:defRPr sz="1400"/>
            </a:lvl1pPr>
          </a:lstStyle>
          <a:p>
            <a:endParaRPr lang="en-US"/>
          </a:p>
        </p:txBody>
      </p:sp>
      <p:sp>
        <p:nvSpPr>
          <p:cNvPr id="1031" name="Rectangle 7"/>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r">
              <a:defRPr sz="1400"/>
            </a:lvl1pPr>
          </a:lstStyle>
          <a:p>
            <a:fld id="{9B618960-8005-486C-9A75-10CB2AAC16F9}" type="slidenum">
              <a:rPr lang="en-US" smtClean="0"/>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rtl="0" fontAlgn="base">
        <a:spcBef>
          <a:spcPct val="0"/>
        </a:spcBef>
        <a:spcAft>
          <a:spcPct val="0"/>
        </a:spcAft>
        <a:defRPr sz="3600" kern="1200">
          <a:solidFill>
            <a:schemeClr val="tx1"/>
          </a:solidFill>
          <a:latin typeface="+mj-lt"/>
          <a:ea typeface="+mj-ea"/>
          <a:cs typeface="+mj-cs"/>
        </a:defRPr>
      </a:lvl1pPr>
      <a:lvl2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2pPr>
      <a:lvl3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3pPr>
      <a:lvl4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4pPr>
      <a:lvl5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5pPr>
      <a:lvl6pPr marL="4572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6pPr>
      <a:lvl7pPr marL="9144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7pPr>
      <a:lvl8pPr marL="13716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8pPr>
      <a:lvl9pPr marL="18288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6.png"/><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image" Target="../media/image8.png"/><Relationship Id="rId1" Type="http://schemas.openxmlformats.org/officeDocument/2006/relationships/image" Target="../media/image7.png"/></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image" Target="../media/image9.png"/><Relationship Id="rId1"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image" Target="../media/image10.jpeg"/><Relationship Id="rId1" Type="http://schemas.openxmlformats.org/officeDocument/2006/relationships/image" Target="../media/image7.png"/></Relationships>
</file>

<file path=ppt/slides/_rels/slide6.xml.rels><?xml version="1.0" encoding="UTF-8" standalone="yes"?>
<Relationships xmlns="http://schemas.openxmlformats.org/package/2006/relationships"><Relationship Id="rId5" Type="http://schemas.openxmlformats.org/officeDocument/2006/relationships/vmlDrawing" Target="../drawings/vmlDrawing1.vml"/><Relationship Id="rId4" Type="http://schemas.openxmlformats.org/officeDocument/2006/relationships/slideLayout" Target="../slideLayouts/slideLayout4.xml"/><Relationship Id="rId3" Type="http://schemas.openxmlformats.org/officeDocument/2006/relationships/image" Target="../media/image11.wmf"/><Relationship Id="rId2" Type="http://schemas.openxmlformats.org/officeDocument/2006/relationships/oleObject" Target="../embeddings/oleObject1.bin"/><Relationship Id="rId1"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7.png"/><Relationship Id="rId1" Type="http://schemas.openxmlformats.org/officeDocument/2006/relationships/image" Target="../media/image12.pn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7.png"/></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5.png"/><Relationship Id="rId1" Type="http://schemas.openxmlformats.org/officeDocument/2006/relationships/image" Target="../media/image14.png"/></Relationships>
</file>

<file path=ppt/slides/_rels/slide11.xml.rels><?xml version="1.0" encoding="UTF-8" standalone="yes"?>
<Relationships xmlns="http://schemas.openxmlformats.org/package/2006/relationships"><Relationship Id="rId4" Type="http://schemas.openxmlformats.org/officeDocument/2006/relationships/slideLayout" Target="../slideLayouts/slideLayout4.xml"/><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image" Target="../media/image16.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8.png"/><Relationship Id="rId1" Type="http://schemas.openxmlformats.org/officeDocument/2006/relationships/image" Target="../media/image19.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8.png"/><Relationship Id="rId1" Type="http://schemas.openxmlformats.org/officeDocument/2006/relationships/image" Target="../media/image20.png"/></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8.png"/></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8.pn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8.png"/><Relationship Id="rId1" Type="http://schemas.openxmlformats.org/officeDocument/2006/relationships/image" Target="../media/image21.png"/></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8.png"/></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8.png"/></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2.png"/></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1"/>
          <a:stretch>
            <a:fillRect/>
          </a:stretch>
        </p:blipFill>
        <p:spPr>
          <a:xfrm>
            <a:off x="-99695" y="-11430"/>
            <a:ext cx="12302490" cy="6822440"/>
          </a:xfrm>
          <a:prstGeom prst="rect">
            <a:avLst/>
          </a:prstGeom>
        </p:spPr>
      </p:pic>
      <p:sp>
        <p:nvSpPr>
          <p:cNvPr id="3" name="Subtitle 2"/>
          <p:cNvSpPr>
            <a:spLocks noGrp="1"/>
          </p:cNvSpPr>
          <p:nvPr>
            <p:ph type="subTitle" idx="1"/>
          </p:nvPr>
        </p:nvSpPr>
        <p:spPr>
          <a:xfrm>
            <a:off x="8687435" y="6068695"/>
            <a:ext cx="3515360" cy="742315"/>
          </a:xfrm>
        </p:spPr>
        <p:txBody>
          <a:bodyPr>
            <a:scene3d>
              <a:camera prst="orthographicFront"/>
              <a:lightRig rig="threePt" dir="t"/>
            </a:scene3d>
          </a:bodyPr>
          <a:lstStyle/>
          <a:p>
            <a:pPr algn="ctr">
              <a:lnSpc>
                <a:spcPct val="110000"/>
              </a:lnSpc>
            </a:pPr>
            <a:r>
              <a:rPr lang="en-US" sz="1800" b="1" dirty="0" err="1"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sym typeface="+mn-ea"/>
              </a:rPr>
              <a:t>Th.S</a:t>
            </a:r>
            <a:r>
              <a:rPr lang="en-US" sz="1800" b="1" dirty="0"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sym typeface="+mn-ea"/>
              </a:rPr>
              <a:t> </a:t>
            </a:r>
            <a:r>
              <a:rPr lang="en-US" sz="1800" b="1" dirty="0" err="1"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sym typeface="+mn-ea"/>
              </a:rPr>
              <a:t>Lê</a:t>
            </a:r>
            <a:r>
              <a:rPr lang="en-US" sz="1800" b="1" dirty="0"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sym typeface="+mn-ea"/>
              </a:rPr>
              <a:t> </a:t>
            </a:r>
            <a:r>
              <a:rPr lang="en-US" sz="1800" b="1" dirty="0" err="1"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sym typeface="+mn-ea"/>
              </a:rPr>
              <a:t>Thị</a:t>
            </a:r>
            <a:r>
              <a:rPr lang="en-US" sz="1800" b="1" dirty="0"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sym typeface="+mn-ea"/>
              </a:rPr>
              <a:t> </a:t>
            </a:r>
            <a:r>
              <a:rPr lang="en-US" sz="1800" b="1" dirty="0" err="1"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sym typeface="+mn-ea"/>
              </a:rPr>
              <a:t>Phương</a:t>
            </a:r>
            <a:r>
              <a:rPr lang="en-US" sz="1800" b="1" dirty="0"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sym typeface="+mn-ea"/>
              </a:rPr>
              <a:t> </a:t>
            </a:r>
            <a:r>
              <a:rPr lang="en-US" sz="1800" b="1" dirty="0" err="1"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sym typeface="+mn-ea"/>
              </a:rPr>
              <a:t>Thảo</a:t>
            </a:r>
            <a:endParaRPr lang="en-US" sz="1800" b="1" dirty="0"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endParaRPr>
          </a:p>
          <a:p>
            <a:pPr algn="ctr">
              <a:lnSpc>
                <a:spcPct val="110000"/>
              </a:lnSpc>
            </a:pPr>
            <a:r>
              <a:rPr lang="en-US" sz="1800" b="1" dirty="0"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sym typeface="+mn-ea"/>
              </a:rPr>
              <a:t>Tel: 090 137 17 19</a:t>
            </a:r>
            <a:endParaRPr lang="en-US" b="1" dirty="0"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endParaRPr>
          </a:p>
          <a:p>
            <a:endParaRPr lang="en-US" b="1" dirty="0"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endParaRPr>
          </a:p>
        </p:txBody>
      </p:sp>
      <p:grpSp>
        <p:nvGrpSpPr>
          <p:cNvPr id="10" name="Group 9"/>
          <p:cNvGrpSpPr/>
          <p:nvPr/>
        </p:nvGrpSpPr>
        <p:grpSpPr>
          <a:xfrm>
            <a:off x="2739390" y="2291715"/>
            <a:ext cx="9387205" cy="3733165"/>
            <a:chOff x="3898" y="1789"/>
            <a:chExt cx="14783" cy="6278"/>
          </a:xfrm>
        </p:grpSpPr>
        <p:pic>
          <p:nvPicPr>
            <p:cNvPr id="8" name="Picture 7"/>
            <p:cNvPicPr>
              <a:picLocks noChangeAspect="1"/>
            </p:cNvPicPr>
            <p:nvPr/>
          </p:nvPicPr>
          <p:blipFill>
            <a:blip r:embed="rId2"/>
            <a:stretch>
              <a:fillRect/>
            </a:stretch>
          </p:blipFill>
          <p:spPr>
            <a:xfrm>
              <a:off x="3898" y="1789"/>
              <a:ext cx="7804" cy="5248"/>
            </a:xfrm>
            <a:prstGeom prst="rect">
              <a:avLst/>
            </a:prstGeom>
          </p:spPr>
        </p:pic>
        <p:pic>
          <p:nvPicPr>
            <p:cNvPr id="9" name="Picture 8"/>
            <p:cNvPicPr>
              <a:picLocks noChangeAspect="1"/>
            </p:cNvPicPr>
            <p:nvPr/>
          </p:nvPicPr>
          <p:blipFill>
            <a:blip r:embed="rId3"/>
            <a:stretch>
              <a:fillRect/>
            </a:stretch>
          </p:blipFill>
          <p:spPr>
            <a:xfrm>
              <a:off x="11699" y="3415"/>
              <a:ext cx="6982" cy="4652"/>
            </a:xfrm>
            <a:prstGeom prst="rect">
              <a:avLst/>
            </a:prstGeom>
          </p:spPr>
        </p:pic>
      </p:grpSp>
      <p:sp>
        <p:nvSpPr>
          <p:cNvPr id="12" name="Title 2"/>
          <p:cNvSpPr>
            <a:spLocks noGrp="1"/>
          </p:cNvSpPr>
          <p:nvPr/>
        </p:nvSpPr>
        <p:spPr>
          <a:xfrm>
            <a:off x="5918928" y="158750"/>
            <a:ext cx="5790852" cy="794385"/>
          </a:xfrm>
          <a:prstGeom prst="rect">
            <a:avLst/>
          </a:prstGeom>
          <a:noFill/>
        </p:spPr>
        <p:txBody>
          <a:bodyPr vert="horz" lIns="91440" tIns="45720" rIns="91440" bIns="45720" rtlCol="0" anchor="b" anchorCtr="0">
            <a:noAutofit/>
          </a:bodyPr>
          <a:lstStyle>
            <a:lvl1pPr algn="l" defTabSz="914400" rtl="0" eaLnBrk="1" latinLnBrk="0" hangingPunct="1">
              <a:spcBef>
                <a:spcPts val="400"/>
              </a:spcBef>
              <a:buNone/>
              <a:defRPr sz="4000" b="1" kern="1200" cap="all" spc="0" baseline="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Arial" panose="020B0604020202020204"/>
                <a:ea typeface="+mj-ea"/>
                <a:cs typeface="Arial" panose="020B0604020202020204"/>
              </a:defRPr>
            </a:lvl1pPr>
          </a:lstStyle>
          <a:p>
            <a:pPr algn="ctr"/>
            <a:r>
              <a:rPr lang="en-US" sz="1800" b="1" cap="none"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TRƯỜNG CAO ĐẲNG LÝ TỰ TRỌNG TP.HCM</a:t>
            </a:r>
            <a:br>
              <a:rPr lang="en-US" sz="1800" b="1" cap="none"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br>
            <a:r>
              <a:rPr lang="en-US" sz="1800" cap="none" dirty="0" smtClean="0"/>
              <a:t>KHOA : MAY – </a:t>
            </a:r>
            <a:r>
              <a:rPr lang="en-US" sz="1800" cap="none" smtClean="0"/>
              <a:t>THỜI TRANG</a:t>
            </a:r>
            <a:endParaRPr lang="en-US" sz="1600" b="1" cap="none"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14" name="Subtitle 2"/>
          <p:cNvSpPr>
            <a:spLocks noGrp="1"/>
          </p:cNvSpPr>
          <p:nvPr/>
        </p:nvSpPr>
        <p:spPr>
          <a:xfrm>
            <a:off x="2690495" y="1332865"/>
            <a:ext cx="9148445" cy="918210"/>
          </a:xfrm>
          <a:prstGeom prst="rect">
            <a:avLst/>
          </a:prstGeom>
          <a:noFill/>
          <a:ln w="9525">
            <a:noFill/>
          </a:ln>
        </p:spPr>
        <p:txBody>
          <a:bodyPr/>
          <a:lstStyle>
            <a:lvl1pPr marL="0" indent="0" algn="ctr" rtl="0" fontAlgn="base">
              <a:spcBef>
                <a:spcPct val="20000"/>
              </a:spcBef>
              <a:spcAft>
                <a:spcPct val="0"/>
              </a:spcAft>
              <a:buFontTx/>
              <a:buNone/>
              <a:defRPr sz="3200" kern="1200">
                <a:solidFill>
                  <a:schemeClr val="bg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10000"/>
              </a:lnSpc>
            </a:pPr>
            <a:r>
              <a:rPr lang="vi-VN" altLang="en-US" sz="4400" b="1" dirty="0" err="1" smtClean="0">
                <a:ln w="9525" cmpd="sng">
                  <a:solidFill>
                    <a:schemeClr val="accent1"/>
                  </a:solidFill>
                  <a:prstDash val="solid"/>
                </a:ln>
                <a:solidFill>
                  <a:srgbClr val="00B050"/>
                </a:solidFill>
                <a:effectLst>
                  <a:glow rad="38100">
                    <a:schemeClr val="accent1">
                      <a:alpha val="40000"/>
                    </a:schemeClr>
                  </a:glow>
                </a:effectLst>
                <a:latin typeface="Arial" panose="020B0604020202020204"/>
                <a:cs typeface="Arial" panose="020B0604020202020204"/>
                <a:sym typeface="+mn-ea"/>
              </a:rPr>
              <a:t>QUẢN LÝ ĐƠN HÀNG </a:t>
            </a:r>
            <a:endParaRPr lang="vi-VN" altLang="en-US" sz="4400" b="1" dirty="0" err="1" smtClean="0">
              <a:ln w="9525" cmpd="sng">
                <a:solidFill>
                  <a:schemeClr val="accent1"/>
                </a:solidFill>
                <a:prstDash val="solid"/>
              </a:ln>
              <a:solidFill>
                <a:srgbClr val="00B050"/>
              </a:solidFill>
              <a:effectLst>
                <a:glow rad="38100">
                  <a:schemeClr val="accent1">
                    <a:alpha val="40000"/>
                  </a:schemeClr>
                </a:glow>
              </a:effectLst>
              <a:latin typeface="Arial" panose="020B0604020202020204"/>
              <a:cs typeface="Arial" panose="020B0604020202020204"/>
              <a:sym typeface="+mn-ea"/>
            </a:endParaRP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515391" y="-5305"/>
            <a:ext cx="1403537" cy="95844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randombar(horizontal)">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4"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nvSpPr>
        <p:spPr>
          <a:xfrm>
            <a:off x="1515745" y="502920"/>
            <a:ext cx="9160510" cy="1323340"/>
          </a:xfrm>
          <a:prstGeom prst="rect">
            <a:avLst/>
          </a:prstGeom>
          <a:noFill/>
          <a:ln w="9525">
            <a:noFill/>
          </a:ln>
        </p:spPr>
        <p:txBody>
          <a:bodyPr anchor="ctr"/>
          <a:lstStyle>
            <a:lvl1pPr algn="l" rtl="0" fontAlgn="base">
              <a:spcBef>
                <a:spcPct val="0"/>
              </a:spcBef>
              <a:spcAft>
                <a:spcPct val="0"/>
              </a:spcAft>
              <a:defRPr sz="3600" kern="1200">
                <a:solidFill>
                  <a:schemeClr val="tx1"/>
                </a:solidFill>
                <a:latin typeface="+mj-lt"/>
                <a:ea typeface="+mj-ea"/>
                <a:cs typeface="+mj-cs"/>
              </a:defRPr>
            </a:lvl1pPr>
            <a:lvl2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2pPr>
            <a:lvl3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3pPr>
            <a:lvl4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4pPr>
            <a:lvl5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5pPr>
            <a:lvl6pPr marL="4572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6pPr>
            <a:lvl7pPr marL="9144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7pPr>
            <a:lvl8pPr marL="13716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8pPr>
            <a:lvl9pPr marL="18288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9pPr>
          </a:lstStyle>
          <a:p>
            <a:pPr algn="ctr"/>
            <a:r>
              <a:rPr lang="vi-VN" altLang="en-US" sz="4400">
                <a:ln w="28575" cap="flat" cmpd="sng">
                  <a:solidFill>
                    <a:schemeClr val="accent1">
                      <a:shade val="50000"/>
                    </a:schemeClr>
                  </a:solidFill>
                  <a:prstDash val="solid"/>
                </a:ln>
                <a:pattFill prst="lgConfetti">
                  <a:fgClr>
                    <a:srgbClr val="C00000"/>
                  </a:fgClr>
                  <a:bgClr>
                    <a:schemeClr val="accent2">
                      <a:lumMod val="75000"/>
                    </a:schemeClr>
                  </a:bgClr>
                </a:pattFill>
              </a:rPr>
              <a:t> QUẢN LÝ ĐƠN HÀNG </a:t>
            </a:r>
            <a:endParaRPr lang="vi-VN" altLang="en-US" sz="4400">
              <a:ln w="28575" cap="flat" cmpd="sng">
                <a:solidFill>
                  <a:schemeClr val="accent1">
                    <a:shade val="50000"/>
                  </a:schemeClr>
                </a:solidFill>
                <a:prstDash val="solid"/>
              </a:ln>
              <a:pattFill prst="lgConfetti">
                <a:fgClr>
                  <a:srgbClr val="C00000"/>
                </a:fgClr>
                <a:bgClr>
                  <a:schemeClr val="accent2">
                    <a:lumMod val="75000"/>
                  </a:schemeClr>
                </a:bgClr>
              </a:pattFill>
            </a:endParaRPr>
          </a:p>
        </p:txBody>
      </p:sp>
      <p:pic>
        <p:nvPicPr>
          <p:cNvPr id="5" name="Content Placeholder 4"/>
          <p:cNvPicPr>
            <a:picLocks noGrp="1" noChangeAspect="1"/>
          </p:cNvPicPr>
          <p:nvPr>
            <p:ph sz="half" idx="1"/>
          </p:nvPr>
        </p:nvPicPr>
        <p:blipFill>
          <a:blip r:embed="rId1" cstate="print">
            <a:extLst>
              <a:ext uri="{28A0092B-C50C-407E-A947-70E740481C1C}">
                <a14:useLocalDpi xmlns:a14="http://schemas.microsoft.com/office/drawing/2010/main" val="0"/>
              </a:ext>
            </a:extLst>
          </a:blip>
          <a:stretch>
            <a:fillRect/>
          </a:stretch>
        </p:blipFill>
        <p:spPr>
          <a:xfrm>
            <a:off x="5715" y="151130"/>
            <a:ext cx="1641475" cy="1122045"/>
          </a:xfrm>
          <a:prstGeom prst="rect">
            <a:avLst/>
          </a:prstGeom>
        </p:spPr>
      </p:pic>
      <p:sp>
        <p:nvSpPr>
          <p:cNvPr id="7" name="Title 3"/>
          <p:cNvSpPr>
            <a:spLocks noGrp="1"/>
          </p:cNvSpPr>
          <p:nvPr/>
        </p:nvSpPr>
        <p:spPr>
          <a:xfrm>
            <a:off x="1625600" y="29210"/>
            <a:ext cx="9160510" cy="800735"/>
          </a:xfrm>
          <a:prstGeom prst="rect">
            <a:avLst/>
          </a:prstGeom>
          <a:noFill/>
          <a:ln w="9525">
            <a:noFill/>
          </a:ln>
        </p:spPr>
        <p:txBody>
          <a:bodyPr anchor="ctr"/>
          <a:lstStyle>
            <a:lvl1pPr algn="l" rtl="0" fontAlgn="base">
              <a:spcBef>
                <a:spcPct val="0"/>
              </a:spcBef>
              <a:spcAft>
                <a:spcPct val="0"/>
              </a:spcAft>
              <a:defRPr sz="3600" kern="1200">
                <a:solidFill>
                  <a:schemeClr val="tx1"/>
                </a:solidFill>
                <a:latin typeface="+mj-lt"/>
                <a:ea typeface="+mj-ea"/>
                <a:cs typeface="+mj-cs"/>
              </a:defRPr>
            </a:lvl1pPr>
            <a:lvl2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2pPr>
            <a:lvl3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3pPr>
            <a:lvl4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4pPr>
            <a:lvl5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5pPr>
            <a:lvl6pPr marL="4572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6pPr>
            <a:lvl7pPr marL="9144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7pPr>
            <a:lvl8pPr marL="13716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8pPr>
            <a:lvl9pPr marL="18288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9pPr>
          </a:lstStyle>
          <a:p>
            <a:pPr algn="ctr"/>
            <a:r>
              <a:rPr lang="en-US" altLang="vi-VN" sz="2000">
                <a:ln w="0" cap="flat" cmpd="sng">
                  <a:solidFill>
                    <a:schemeClr val="accent1">
                      <a:shade val="50000"/>
                    </a:schemeClr>
                  </a:solidFill>
                  <a:prstDash val="solid"/>
                </a:ln>
                <a:pattFill prst="lgConfetti">
                  <a:fgClr>
                    <a:srgbClr val="C00000"/>
                  </a:fgClr>
                  <a:bgClr>
                    <a:schemeClr val="accent2">
                      <a:lumMod val="75000"/>
                    </a:schemeClr>
                  </a:bgClr>
                </a:pattFill>
              </a:rPr>
              <a:t>BÀI GIẢNG MÔN HỌC</a:t>
            </a:r>
            <a:endParaRPr lang="en-US" altLang="vi-VN" sz="2000">
              <a:ln w="0" cap="flat" cmpd="sng">
                <a:solidFill>
                  <a:schemeClr val="accent1">
                    <a:shade val="50000"/>
                  </a:schemeClr>
                </a:solidFill>
                <a:prstDash val="solid"/>
              </a:ln>
              <a:pattFill prst="lgConfetti">
                <a:fgClr>
                  <a:srgbClr val="C00000"/>
                </a:fgClr>
                <a:bgClr>
                  <a:schemeClr val="accent2">
                    <a:lumMod val="75000"/>
                  </a:schemeClr>
                </a:bgClr>
              </a:pattFill>
            </a:endParaRPr>
          </a:p>
        </p:txBody>
      </p:sp>
      <p:sp>
        <p:nvSpPr>
          <p:cNvPr id="8" name="Title 3"/>
          <p:cNvSpPr>
            <a:spLocks noGrp="1"/>
          </p:cNvSpPr>
          <p:nvPr/>
        </p:nvSpPr>
        <p:spPr>
          <a:xfrm>
            <a:off x="1774190" y="1490345"/>
            <a:ext cx="9160510" cy="800735"/>
          </a:xfrm>
          <a:prstGeom prst="rect">
            <a:avLst/>
          </a:prstGeom>
          <a:noFill/>
          <a:ln w="9525">
            <a:noFill/>
          </a:ln>
        </p:spPr>
        <p:txBody>
          <a:bodyPr anchor="ctr"/>
          <a:lstStyle>
            <a:lvl1pPr algn="l" rtl="0" fontAlgn="base">
              <a:spcBef>
                <a:spcPct val="0"/>
              </a:spcBef>
              <a:spcAft>
                <a:spcPct val="0"/>
              </a:spcAft>
              <a:defRPr sz="3600" kern="1200">
                <a:solidFill>
                  <a:schemeClr val="tx1"/>
                </a:solidFill>
                <a:latin typeface="+mj-lt"/>
                <a:ea typeface="+mj-ea"/>
                <a:cs typeface="+mj-cs"/>
              </a:defRPr>
            </a:lvl1pPr>
            <a:lvl2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2pPr>
            <a:lvl3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3pPr>
            <a:lvl4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4pPr>
            <a:lvl5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5pPr>
            <a:lvl6pPr marL="4572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6pPr>
            <a:lvl7pPr marL="9144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7pPr>
            <a:lvl8pPr marL="13716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8pPr>
            <a:lvl9pPr marL="18288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9pPr>
          </a:lstStyle>
          <a:p>
            <a:pPr algn="ctr"/>
            <a:r>
              <a:rPr lang="en-US" altLang="vi-VN" sz="2000">
                <a:ln w="0" cap="flat" cmpd="sng">
                  <a:solidFill>
                    <a:schemeClr val="accent1">
                      <a:shade val="50000"/>
                    </a:schemeClr>
                  </a:solidFill>
                  <a:prstDash val="solid"/>
                </a:ln>
                <a:pattFill prst="lgConfetti">
                  <a:fgClr>
                    <a:srgbClr val="C00000"/>
                  </a:fgClr>
                  <a:bgClr>
                    <a:schemeClr val="accent2">
                      <a:lumMod val="75000"/>
                    </a:schemeClr>
                  </a:bgClr>
                </a:pattFill>
              </a:rPr>
              <a:t>GIỚI THIỆU CẤU TRÚC MÔN HỌC</a:t>
            </a:r>
            <a:endParaRPr lang="en-US" altLang="vi-VN" sz="2000">
              <a:ln w="0" cap="flat" cmpd="sng">
                <a:solidFill>
                  <a:schemeClr val="accent1">
                    <a:shade val="50000"/>
                  </a:schemeClr>
                </a:solidFill>
                <a:prstDash val="solid"/>
              </a:ln>
              <a:pattFill prst="lgConfetti">
                <a:fgClr>
                  <a:srgbClr val="C00000"/>
                </a:fgClr>
                <a:bgClr>
                  <a:schemeClr val="accent2">
                    <a:lumMod val="75000"/>
                  </a:schemeClr>
                </a:bgClr>
              </a:pattFill>
            </a:endParaRPr>
          </a:p>
        </p:txBody>
      </p:sp>
      <p:pic>
        <p:nvPicPr>
          <p:cNvPr id="12" name="Content Placeholder 11"/>
          <p:cNvPicPr>
            <a:picLocks noGrp="1" noChangeAspect="1"/>
          </p:cNvPicPr>
          <p:nvPr>
            <p:ph sz="half" idx="2"/>
          </p:nvPr>
        </p:nvPicPr>
        <p:blipFill>
          <a:blip r:embed="rId2"/>
          <a:stretch>
            <a:fillRect/>
          </a:stretch>
        </p:blipFill>
        <p:spPr>
          <a:xfrm>
            <a:off x="2543175" y="2292985"/>
            <a:ext cx="6889750" cy="457009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9"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ssolve">
                                      <p:cBhvr>
                                        <p:cTn id="11" dur="500"/>
                                        <p:tgtEl>
                                          <p:spTgt spid="4"/>
                                        </p:tgtEl>
                                      </p:cBhvr>
                                    </p:animEffec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8"/>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4" presetClass="entr" presetSubtype="16" fill="hold" nodeType="click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box(in)">
                                      <p:cBhvr>
                                        <p:cTn id="20"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7" grpId="0"/>
      <p:bldP spid="7" grpId="1"/>
      <p:bldP spid="8" grpId="0"/>
      <p:bldP spid="8" grpId="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nvSpPr>
        <p:spPr>
          <a:xfrm>
            <a:off x="1515745" y="263525"/>
            <a:ext cx="9160510" cy="1323340"/>
          </a:xfrm>
          <a:prstGeom prst="rect">
            <a:avLst/>
          </a:prstGeom>
          <a:noFill/>
          <a:ln w="9525">
            <a:noFill/>
          </a:ln>
        </p:spPr>
        <p:txBody>
          <a:bodyPr anchor="ctr"/>
          <a:lstStyle>
            <a:lvl1pPr algn="l" rtl="0" fontAlgn="base">
              <a:spcBef>
                <a:spcPct val="0"/>
              </a:spcBef>
              <a:spcAft>
                <a:spcPct val="0"/>
              </a:spcAft>
              <a:defRPr sz="3600" kern="1200">
                <a:solidFill>
                  <a:schemeClr val="tx1"/>
                </a:solidFill>
                <a:latin typeface="+mj-lt"/>
                <a:ea typeface="+mj-ea"/>
                <a:cs typeface="+mj-cs"/>
              </a:defRPr>
            </a:lvl1pPr>
            <a:lvl2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2pPr>
            <a:lvl3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3pPr>
            <a:lvl4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4pPr>
            <a:lvl5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5pPr>
            <a:lvl6pPr marL="4572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6pPr>
            <a:lvl7pPr marL="9144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7pPr>
            <a:lvl8pPr marL="13716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8pPr>
            <a:lvl9pPr marL="18288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9pPr>
          </a:lstStyle>
          <a:p>
            <a:pPr algn="ctr"/>
            <a:r>
              <a:rPr lang="vi-VN" altLang="en-US" sz="4400">
                <a:ln w="28575" cap="flat" cmpd="sng">
                  <a:solidFill>
                    <a:schemeClr val="accent1">
                      <a:shade val="50000"/>
                    </a:schemeClr>
                  </a:solidFill>
                  <a:prstDash val="solid"/>
                </a:ln>
                <a:pattFill prst="lgConfetti">
                  <a:fgClr>
                    <a:srgbClr val="C00000"/>
                  </a:fgClr>
                  <a:bgClr>
                    <a:schemeClr val="accent2">
                      <a:lumMod val="75000"/>
                    </a:schemeClr>
                  </a:bgClr>
                </a:pattFill>
              </a:rPr>
              <a:t> QUẢN LÝ ĐƠN HÀNG</a:t>
            </a:r>
            <a:r>
              <a:rPr lang="vi-VN" altLang="en-US" sz="4000">
                <a:ln w="28575" cap="flat" cmpd="sng">
                  <a:solidFill>
                    <a:schemeClr val="accent1">
                      <a:shade val="50000"/>
                    </a:schemeClr>
                  </a:solidFill>
                  <a:prstDash val="solid"/>
                </a:ln>
                <a:pattFill prst="lgConfetti">
                  <a:fgClr>
                    <a:srgbClr val="C00000"/>
                  </a:fgClr>
                  <a:bgClr>
                    <a:schemeClr val="accent2">
                      <a:lumMod val="75000"/>
                    </a:schemeClr>
                  </a:bgClr>
                </a:pattFill>
              </a:rPr>
              <a:t> </a:t>
            </a:r>
            <a:endParaRPr lang="vi-VN" altLang="en-US" sz="4000">
              <a:ln w="28575" cap="flat" cmpd="sng">
                <a:solidFill>
                  <a:schemeClr val="accent1">
                    <a:shade val="50000"/>
                  </a:schemeClr>
                </a:solidFill>
                <a:prstDash val="solid"/>
              </a:ln>
              <a:pattFill prst="lgConfetti">
                <a:fgClr>
                  <a:srgbClr val="C00000"/>
                </a:fgClr>
                <a:bgClr>
                  <a:schemeClr val="accent2">
                    <a:lumMod val="75000"/>
                  </a:schemeClr>
                </a:bgClr>
              </a:pattFill>
            </a:endParaRPr>
          </a:p>
          <a:p>
            <a:pPr algn="ctr"/>
            <a:r>
              <a:rPr lang="en-US" altLang="vi-VN">
                <a:ln w="28575" cap="flat" cmpd="sng">
                  <a:solidFill>
                    <a:schemeClr val="accent1">
                      <a:shade val="50000"/>
                    </a:schemeClr>
                  </a:solidFill>
                  <a:prstDash val="solid"/>
                </a:ln>
                <a:pattFill prst="lgConfetti">
                  <a:fgClr>
                    <a:srgbClr val="C00000"/>
                  </a:fgClr>
                  <a:bgClr>
                    <a:schemeClr val="accent2">
                      <a:lumMod val="75000"/>
                    </a:schemeClr>
                  </a:bgClr>
                </a:pattFill>
              </a:rPr>
              <a:t>(30 tiết)</a:t>
            </a:r>
            <a:endParaRPr lang="en-US" altLang="vi-VN">
              <a:ln w="28575" cap="flat" cmpd="sng">
                <a:solidFill>
                  <a:schemeClr val="accent1">
                    <a:shade val="50000"/>
                  </a:schemeClr>
                </a:solidFill>
                <a:prstDash val="solid"/>
              </a:ln>
              <a:pattFill prst="lgConfetti">
                <a:fgClr>
                  <a:srgbClr val="C00000"/>
                </a:fgClr>
                <a:bgClr>
                  <a:schemeClr val="accent2">
                    <a:lumMod val="75000"/>
                  </a:schemeClr>
                </a:bgClr>
              </a:pattFill>
            </a:endParaRPr>
          </a:p>
        </p:txBody>
      </p:sp>
      <p:pic>
        <p:nvPicPr>
          <p:cNvPr id="6" name="Content Placeholder 5"/>
          <p:cNvPicPr>
            <a:picLocks noGrp="1" noChangeAspect="1"/>
          </p:cNvPicPr>
          <p:nvPr>
            <p:ph sz="half" idx="1"/>
          </p:nvPr>
        </p:nvPicPr>
        <p:blipFill>
          <a:blip r:embed="rId1" cstate="print">
            <a:extLst>
              <a:ext uri="{28A0092B-C50C-407E-A947-70E740481C1C}">
                <a14:useLocalDpi xmlns:a14="http://schemas.microsoft.com/office/drawing/2010/main" val="0"/>
              </a:ext>
            </a:extLst>
          </a:blip>
          <a:stretch>
            <a:fillRect/>
          </a:stretch>
        </p:blipFill>
        <p:spPr>
          <a:xfrm>
            <a:off x="38100" y="151130"/>
            <a:ext cx="1641475" cy="1122045"/>
          </a:xfrm>
          <a:prstGeom prst="rect">
            <a:avLst/>
          </a:prstGeom>
        </p:spPr>
      </p:pic>
      <p:sp>
        <p:nvSpPr>
          <p:cNvPr id="7" name="Content Placeholder 2"/>
          <p:cNvSpPr>
            <a:spLocks noGrp="1"/>
          </p:cNvSpPr>
          <p:nvPr/>
        </p:nvSpPr>
        <p:spPr>
          <a:xfrm>
            <a:off x="203835" y="2032000"/>
            <a:ext cx="10375900" cy="5019675"/>
          </a:xfrm>
          <a:prstGeom prst="rect">
            <a:avLst/>
          </a:prstGeom>
          <a:noFill/>
          <a:ln w="9525">
            <a:noFill/>
          </a:ln>
        </p:spPr>
        <p:txBody>
          <a:bodyPr/>
          <a:lst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l">
              <a:buNone/>
            </a:pPr>
            <a:r>
              <a:rPr lang="en-US" altLang="vi-VN" sz="3000" b="1">
                <a:solidFill>
                  <a:schemeClr val="accent1">
                    <a:lumMod val="50000"/>
                  </a:schemeClr>
                </a:solidFill>
                <a:effectLst>
                  <a:outerShdw blurRad="38100" dist="25400" dir="5400000" algn="ctr" rotWithShape="0">
                    <a:srgbClr val="6E747A">
                      <a:alpha val="43000"/>
                    </a:srgbClr>
                  </a:outerShdw>
                </a:effectLst>
                <a:uFillTx/>
                <a:sym typeface="+mn-ea"/>
              </a:rPr>
              <a:t>CHƯƠNG 1</a:t>
            </a:r>
            <a:r>
              <a:rPr lang="en-US" altLang="vi-VN" b="1">
                <a:solidFill>
                  <a:schemeClr val="accent1">
                    <a:lumMod val="50000"/>
                  </a:schemeClr>
                </a:solidFill>
                <a:effectLst>
                  <a:outerShdw blurRad="38100" dist="25400" dir="5400000" algn="ctr" rotWithShape="0">
                    <a:srgbClr val="6E747A">
                      <a:alpha val="43000"/>
                    </a:srgbClr>
                  </a:outerShdw>
                </a:effectLst>
                <a:uFillTx/>
                <a:sym typeface="+mn-ea"/>
              </a:rPr>
              <a:t> : TỔNG QUAN VỀ CÔNG TÁC QUẢN LÝ ĐƠN HÀNG NGÀNH MAY( 6 tiết)</a:t>
            </a:r>
            <a:endParaRPr lang="en-US" altLang="vi-VN" b="1">
              <a:solidFill>
                <a:schemeClr val="accent1">
                  <a:lumMod val="50000"/>
                </a:schemeClr>
              </a:solidFill>
              <a:effectLst>
                <a:outerShdw blurRad="38100" dist="25400" dir="5400000" algn="ctr" rotWithShape="0">
                  <a:srgbClr val="6E747A">
                    <a:alpha val="43000"/>
                  </a:srgbClr>
                </a:outerShdw>
              </a:effectLst>
              <a:uFillTx/>
              <a:sym typeface="+mn-ea"/>
            </a:endParaRPr>
          </a:p>
          <a:p>
            <a:pPr marL="0" indent="0" algn="l">
              <a:buNone/>
            </a:pPr>
            <a:endParaRPr lang="en-US" altLang="vi-VN" b="1">
              <a:solidFill>
                <a:schemeClr val="accent1">
                  <a:lumMod val="50000"/>
                </a:schemeClr>
              </a:solidFill>
              <a:effectLst>
                <a:outerShdw blurRad="38100" dist="25400" dir="5400000" algn="ctr" rotWithShape="0">
                  <a:srgbClr val="6E747A">
                    <a:alpha val="43000"/>
                  </a:srgbClr>
                </a:outerShdw>
              </a:effectLst>
              <a:uFillTx/>
              <a:sym typeface="+mn-ea"/>
            </a:endParaRPr>
          </a:p>
          <a:p>
            <a:pPr marL="0" indent="0" algn="l">
              <a:buNone/>
            </a:pPr>
            <a:r>
              <a:rPr lang="en-US" altLang="vi-VN" sz="3000" b="1">
                <a:solidFill>
                  <a:schemeClr val="accent1">
                    <a:lumMod val="50000"/>
                  </a:schemeClr>
                </a:solidFill>
                <a:effectLst>
                  <a:outerShdw blurRad="38100" dist="25400" dir="5400000" algn="ctr" rotWithShape="0">
                    <a:srgbClr val="6E747A">
                      <a:alpha val="43000"/>
                    </a:srgbClr>
                  </a:outerShdw>
                </a:effectLst>
                <a:uFillTx/>
                <a:sym typeface="+mn-ea"/>
              </a:rPr>
              <a:t>CHƯƠNG 2 </a:t>
            </a:r>
            <a:r>
              <a:rPr lang="en-US" altLang="vi-VN" b="1">
                <a:solidFill>
                  <a:schemeClr val="accent1">
                    <a:lumMod val="50000"/>
                  </a:schemeClr>
                </a:solidFill>
                <a:effectLst>
                  <a:outerShdw blurRad="38100" dist="25400" dir="5400000" algn="ctr" rotWithShape="0">
                    <a:srgbClr val="6E747A">
                      <a:alpha val="43000"/>
                    </a:srgbClr>
                  </a:outerShdw>
                </a:effectLst>
                <a:uFillTx/>
                <a:sym typeface="+mn-ea"/>
              </a:rPr>
              <a:t>: TRIỂN KHAI CÔNG VIỆC CỦA NHÂN VIÊN QUẢN LÝ ĐƠN HÀNG NGÀNH MAY( 15 tiết)</a:t>
            </a:r>
            <a:endParaRPr lang="en-US" altLang="vi-VN" b="1">
              <a:solidFill>
                <a:schemeClr val="accent1">
                  <a:lumMod val="50000"/>
                </a:schemeClr>
              </a:solidFill>
              <a:effectLst>
                <a:outerShdw blurRad="38100" dist="25400" dir="5400000" algn="ctr" rotWithShape="0">
                  <a:srgbClr val="6E747A">
                    <a:alpha val="43000"/>
                  </a:srgbClr>
                </a:outerShdw>
              </a:effectLst>
              <a:uFillTx/>
              <a:sym typeface="+mn-ea"/>
            </a:endParaRPr>
          </a:p>
          <a:p>
            <a:pPr marL="0" indent="0" algn="l">
              <a:buNone/>
            </a:pPr>
            <a:endParaRPr lang="en-US" altLang="vi-VN" b="1">
              <a:solidFill>
                <a:schemeClr val="accent1">
                  <a:lumMod val="50000"/>
                </a:schemeClr>
              </a:solidFill>
              <a:effectLst>
                <a:outerShdw blurRad="38100" dist="25400" dir="5400000" algn="ctr" rotWithShape="0">
                  <a:srgbClr val="6E747A">
                    <a:alpha val="43000"/>
                  </a:srgbClr>
                </a:outerShdw>
              </a:effectLst>
              <a:uFillTx/>
              <a:sym typeface="+mn-ea"/>
            </a:endParaRPr>
          </a:p>
          <a:p>
            <a:pPr marL="0" indent="0" algn="l">
              <a:buNone/>
            </a:pPr>
            <a:r>
              <a:rPr lang="en-US" altLang="vi-VN" sz="3000" b="1">
                <a:solidFill>
                  <a:schemeClr val="accent1">
                    <a:lumMod val="50000"/>
                  </a:schemeClr>
                </a:solidFill>
                <a:effectLst>
                  <a:outerShdw blurRad="38100" dist="25400" dir="5400000" algn="ctr" rotWithShape="0">
                    <a:srgbClr val="6E747A">
                      <a:alpha val="43000"/>
                    </a:srgbClr>
                  </a:outerShdw>
                </a:effectLst>
                <a:uFillTx/>
                <a:sym typeface="+mn-ea"/>
              </a:rPr>
              <a:t>CHƯƠNG 3</a:t>
            </a:r>
            <a:r>
              <a:rPr lang="en-US" altLang="vi-VN" b="1">
                <a:solidFill>
                  <a:schemeClr val="accent1">
                    <a:lumMod val="50000"/>
                  </a:schemeClr>
                </a:solidFill>
                <a:effectLst>
                  <a:outerShdw blurRad="38100" dist="25400" dir="5400000" algn="ctr" rotWithShape="0">
                    <a:srgbClr val="6E747A">
                      <a:alpha val="43000"/>
                    </a:srgbClr>
                  </a:outerShdw>
                </a:effectLst>
                <a:uFillTx/>
                <a:sym typeface="+mn-ea"/>
              </a:rPr>
              <a:t> : TRÌNH BÀY THƯ ĐIỆN TRONG CÔNG TÁC QUẢN LÝ ĐƠN HÀNG NGÀNH MAY( 9 tiết)</a:t>
            </a:r>
            <a:endParaRPr lang="vi-VN" altLang="en-US" b="1">
              <a:solidFill>
                <a:schemeClr val="accent1">
                  <a:lumMod val="50000"/>
                </a:schemeClr>
              </a:solidFill>
              <a:effectLst>
                <a:outerShdw blurRad="38100" dist="25400" dir="5400000" algn="ctr" rotWithShape="0">
                  <a:srgbClr val="6E747A">
                    <a:alpha val="43000"/>
                  </a:srgbClr>
                </a:outerShdw>
              </a:effectLst>
              <a:uFillTx/>
              <a:sym typeface="+mn-ea"/>
            </a:endParaRPr>
          </a:p>
          <a:p>
            <a:pPr marL="0" indent="0" algn="l">
              <a:buNone/>
            </a:pPr>
            <a:endParaRPr lang="vi-VN" altLang="en-US">
              <a:solidFill>
                <a:schemeClr val="accent1">
                  <a:lumMod val="50000"/>
                </a:schemeClr>
              </a:solidFill>
              <a:effectLst>
                <a:outerShdw blurRad="38100" dist="25400" dir="5400000" algn="ctr" rotWithShape="0">
                  <a:srgbClr val="6E747A">
                    <a:alpha val="43000"/>
                  </a:srgbClr>
                </a:outerShdw>
              </a:effectLst>
              <a:uFillTx/>
              <a:sym typeface="+mn-ea"/>
            </a:endParaRPr>
          </a:p>
          <a:p>
            <a:pPr marL="0" indent="0" algn="l">
              <a:buNone/>
            </a:pPr>
            <a:endParaRPr lang="vi-VN" altLang="en-US">
              <a:solidFill>
                <a:schemeClr val="accent1">
                  <a:lumMod val="50000"/>
                </a:schemeClr>
              </a:solidFill>
              <a:effectLst>
                <a:outerShdw blurRad="38100" dist="25400" dir="5400000" algn="ctr" rotWithShape="0">
                  <a:srgbClr val="6E747A">
                    <a:alpha val="43000"/>
                  </a:srgbClr>
                </a:outerShdw>
              </a:effectLst>
              <a:uFillTx/>
            </a:endParaRPr>
          </a:p>
          <a:p>
            <a:pPr marL="0" indent="0" algn="l">
              <a:buNone/>
            </a:pP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 calcmode="lin" valueType="num">
                                      <p:cBhvr additive="base">
                                        <p:cTn id="12"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7">
                                            <p:txEl>
                                              <p:pRg st="2" end="2"/>
                                            </p:txEl>
                                          </p:spTgt>
                                        </p:tgtEl>
                                        <p:attrNameLst>
                                          <p:attrName>style.visibility</p:attrName>
                                        </p:attrNameLst>
                                      </p:cBhvr>
                                      <p:to>
                                        <p:strVal val="visible"/>
                                      </p:to>
                                    </p:set>
                                    <p:anim calcmode="lin" valueType="num">
                                      <p:cBhvr additive="base">
                                        <p:cTn id="18" dur="500" fill="hold"/>
                                        <p:tgtEl>
                                          <p:spTgt spid="7">
                                            <p:txEl>
                                              <p:pRg st="2" end="2"/>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7">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7">
                                            <p:txEl>
                                              <p:pRg st="4" end="4"/>
                                            </p:txEl>
                                          </p:spTgt>
                                        </p:tgtEl>
                                        <p:attrNameLst>
                                          <p:attrName>style.visibility</p:attrName>
                                        </p:attrNameLst>
                                      </p:cBhvr>
                                      <p:to>
                                        <p:strVal val="visible"/>
                                      </p:to>
                                    </p:set>
                                    <p:anim calcmode="lin" valueType="num">
                                      <p:cBhvr additive="base">
                                        <p:cTn id="24" dur="500" fill="hold"/>
                                        <p:tgtEl>
                                          <p:spTgt spid="7">
                                            <p:txEl>
                                              <p:pRg st="4" end="4"/>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7">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51865" y="842645"/>
            <a:ext cx="10972800" cy="582613"/>
          </a:xfrm>
        </p:spPr>
        <p:txBody>
          <a:bodyPr/>
          <a:lstStyle/>
          <a:p>
            <a:pPr algn="ctr"/>
            <a:r>
              <a:rPr lang="en-US" sz="4000" b="1">
                <a:solidFill>
                  <a:srgbClr val="FF0000"/>
                </a:solidFill>
              </a:rPr>
              <a:t>Tại sao nhiều bạn trẻ yêu thích MERCHANDISER ???</a:t>
            </a:r>
            <a:endParaRPr lang="en-US" sz="4000" b="1">
              <a:solidFill>
                <a:srgbClr val="FF0000"/>
              </a:solidFill>
            </a:endParaRPr>
          </a:p>
        </p:txBody>
      </p:sp>
      <p:pic>
        <p:nvPicPr>
          <p:cNvPr id="6" name="Content Placeholder 5"/>
          <p:cNvPicPr>
            <a:picLocks noGrp="1" noChangeAspect="1"/>
          </p:cNvPicPr>
          <p:nvPr>
            <p:ph sz="half" idx="1"/>
          </p:nvPr>
        </p:nvPicPr>
        <p:blipFill>
          <a:blip r:embed="rId1" cstate="print">
            <a:extLst>
              <a:ext uri="{28A0092B-C50C-407E-A947-70E740481C1C}">
                <a14:useLocalDpi xmlns:a14="http://schemas.microsoft.com/office/drawing/2010/main" val="0"/>
              </a:ext>
            </a:extLst>
          </a:blip>
          <a:stretch>
            <a:fillRect/>
          </a:stretch>
        </p:blipFill>
        <p:spPr>
          <a:xfrm>
            <a:off x="130175" y="190500"/>
            <a:ext cx="1641475" cy="1122045"/>
          </a:xfrm>
          <a:prstGeom prst="rect">
            <a:avLst/>
          </a:prstGeom>
        </p:spPr>
      </p:pic>
      <p:pic>
        <p:nvPicPr>
          <p:cNvPr id="5" name="Content Placeholder 4"/>
          <p:cNvPicPr>
            <a:picLocks noGrp="1" noChangeAspect="1"/>
          </p:cNvPicPr>
          <p:nvPr>
            <p:ph sz="half" idx="2"/>
          </p:nvPr>
        </p:nvPicPr>
        <p:blipFill>
          <a:blip r:embed="rId2"/>
          <a:stretch>
            <a:fillRect/>
          </a:stretch>
        </p:blipFill>
        <p:spPr>
          <a:xfrm>
            <a:off x="2033905" y="2308860"/>
            <a:ext cx="8496935" cy="447421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 presetClass="entr" presetSubtype="16"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ox(in)">
                                      <p:cBhvr>
                                        <p:cTn id="13"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7890" y="586105"/>
            <a:ext cx="10972800" cy="582613"/>
          </a:xfrm>
        </p:spPr>
        <p:txBody>
          <a:bodyPr/>
          <a:lstStyle/>
          <a:p>
            <a:pPr algn="ctr"/>
            <a:r>
              <a:rPr lang="en-US" sz="4000" b="1">
                <a:solidFill>
                  <a:srgbClr val="FF0000"/>
                </a:solidFill>
              </a:rPr>
              <a:t>Tại sao nhiều bạn trẻ yêu thích MERCHANDISER ???</a:t>
            </a:r>
            <a:endParaRPr lang="en-US" sz="4000" b="1">
              <a:solidFill>
                <a:srgbClr val="FF0000"/>
              </a:solidFill>
            </a:endParaRPr>
          </a:p>
        </p:txBody>
      </p:sp>
      <p:pic>
        <p:nvPicPr>
          <p:cNvPr id="6" name="Content Placeholder 5"/>
          <p:cNvPicPr>
            <a:picLocks noGrp="1" noChangeAspect="1"/>
          </p:cNvPicPr>
          <p:nvPr>
            <p:ph sz="half" idx="1"/>
          </p:nvPr>
        </p:nvPicPr>
        <p:blipFill>
          <a:blip r:embed="rId1" cstate="print">
            <a:extLst>
              <a:ext uri="{28A0092B-C50C-407E-A947-70E740481C1C}">
                <a14:useLocalDpi xmlns:a14="http://schemas.microsoft.com/office/drawing/2010/main" val="0"/>
              </a:ext>
            </a:extLst>
          </a:blip>
          <a:stretch>
            <a:fillRect/>
          </a:stretch>
        </p:blipFill>
        <p:spPr>
          <a:xfrm>
            <a:off x="33655" y="190500"/>
            <a:ext cx="1641475" cy="1122045"/>
          </a:xfrm>
          <a:prstGeom prst="rect">
            <a:avLst/>
          </a:prstGeom>
        </p:spPr>
      </p:pic>
      <p:pic>
        <p:nvPicPr>
          <p:cNvPr id="4" name="Picture 3" descr="90765066_2783432295068137_2977270414759165952_n"/>
          <p:cNvPicPr>
            <a:picLocks noChangeAspect="1"/>
          </p:cNvPicPr>
          <p:nvPr/>
        </p:nvPicPr>
        <p:blipFill>
          <a:blip r:embed="rId2"/>
          <a:stretch>
            <a:fillRect/>
          </a:stretch>
        </p:blipFill>
        <p:spPr>
          <a:xfrm>
            <a:off x="2562860" y="1996440"/>
            <a:ext cx="7397115" cy="486537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 presetClass="entr" presetSubtype="16"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ox(in)">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7075" y="491490"/>
            <a:ext cx="10972800" cy="582613"/>
          </a:xfrm>
        </p:spPr>
        <p:txBody>
          <a:bodyPr/>
          <a:lstStyle/>
          <a:p>
            <a:pPr algn="ctr"/>
            <a:r>
              <a:rPr lang="en-US" sz="4000" b="1">
                <a:solidFill>
                  <a:srgbClr val="FF0000"/>
                </a:solidFill>
              </a:rPr>
              <a:t>Tại sao nhiều bạn trẻ yêu thích MERCHANDISER ???</a:t>
            </a:r>
            <a:endParaRPr lang="en-US" sz="4000" b="1">
              <a:solidFill>
                <a:srgbClr val="FF0000"/>
              </a:solidFill>
            </a:endParaRPr>
          </a:p>
        </p:txBody>
      </p:sp>
      <p:pic>
        <p:nvPicPr>
          <p:cNvPr id="6" name="Content Placeholder 5"/>
          <p:cNvPicPr>
            <a:picLocks noGrp="1" noChangeAspect="1"/>
          </p:cNvPicPr>
          <p:nvPr>
            <p:ph sz="half" idx="1"/>
          </p:nvPr>
        </p:nvPicPr>
        <p:blipFill>
          <a:blip r:embed="rId1" cstate="print">
            <a:extLst>
              <a:ext uri="{28A0092B-C50C-407E-A947-70E740481C1C}">
                <a14:useLocalDpi xmlns:a14="http://schemas.microsoft.com/office/drawing/2010/main" val="0"/>
              </a:ext>
            </a:extLst>
          </a:blip>
          <a:stretch>
            <a:fillRect/>
          </a:stretch>
        </p:blipFill>
        <p:spPr>
          <a:xfrm>
            <a:off x="44450" y="87630"/>
            <a:ext cx="1641475" cy="1122045"/>
          </a:xfrm>
          <a:prstGeom prst="rect">
            <a:avLst/>
          </a:prstGeom>
        </p:spPr>
      </p:pic>
      <p:graphicFrame>
        <p:nvGraphicFramePr>
          <p:cNvPr id="4" name="Content Placeholder 3"/>
          <p:cNvGraphicFramePr>
            <a:graphicFrameLocks noGrp="1"/>
          </p:cNvGraphicFramePr>
          <p:nvPr>
            <p:ph sz="half" idx="2"/>
          </p:nvPr>
        </p:nvGraphicFramePr>
        <p:xfrm>
          <a:off x="1685925" y="1703705"/>
          <a:ext cx="8347075" cy="5146675"/>
        </p:xfrm>
        <a:graphic>
          <a:graphicData uri="http://schemas.openxmlformats.org/presentationml/2006/ole">
            <mc:AlternateContent xmlns:mc="http://schemas.openxmlformats.org/markup-compatibility/2006">
              <mc:Choice xmlns:v="urn:schemas-microsoft-com:vml" Requires="v">
                <p:oleObj spid="_x0000_s1034" name="" r:id="rId2" imgW="6070600" imgH="4610100" progId="Paint.Picture">
                  <p:embed/>
                </p:oleObj>
              </mc:Choice>
              <mc:Fallback>
                <p:oleObj name="" r:id="rId2" imgW="6070600" imgH="4610100" progId="Paint.Picture">
                  <p:embed/>
                  <p:pic>
                    <p:nvPicPr>
                      <p:cNvPr id="0" name="Picture 6"/>
                      <p:cNvPicPr/>
                      <p:nvPr/>
                    </p:nvPicPr>
                    <p:blipFill>
                      <a:blip r:embed="rId3"/>
                      <a:stretch>
                        <a:fillRect/>
                      </a:stretch>
                    </p:blipFill>
                    <p:spPr>
                      <a:xfrm>
                        <a:off x="1685925" y="1703705"/>
                        <a:ext cx="8347075" cy="5146675"/>
                      </a:xfrm>
                      <a:prstGeom prst="rect">
                        <a:avLst/>
                      </a:prstGeom>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 presetClass="entr" presetSubtype="16"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ox(in)">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p:cNvPicPr>
            <a:picLocks noGrp="1" noChangeAspect="1"/>
          </p:cNvPicPr>
          <p:nvPr>
            <p:ph idx="1"/>
          </p:nvPr>
        </p:nvPicPr>
        <p:blipFill>
          <a:blip r:embed="rId1"/>
          <a:stretch>
            <a:fillRect/>
          </a:stretch>
        </p:blipFill>
        <p:spPr>
          <a:xfrm>
            <a:off x="1764665" y="1513840"/>
            <a:ext cx="8662670" cy="5197475"/>
          </a:xfrm>
          <a:prstGeom prst="rect">
            <a:avLst/>
          </a:prstGeom>
        </p:spPr>
      </p:pic>
      <p:sp>
        <p:nvSpPr>
          <p:cNvPr id="4" name="Title 3"/>
          <p:cNvSpPr>
            <a:spLocks noGrp="1"/>
          </p:cNvSpPr>
          <p:nvPr/>
        </p:nvSpPr>
        <p:spPr>
          <a:xfrm>
            <a:off x="1764665" y="180340"/>
            <a:ext cx="9160510" cy="1323340"/>
          </a:xfrm>
          <a:prstGeom prst="rect">
            <a:avLst/>
          </a:prstGeom>
          <a:noFill/>
          <a:ln w="9525">
            <a:noFill/>
          </a:ln>
        </p:spPr>
        <p:txBody>
          <a:bodyPr anchor="ctr"/>
          <a:lstStyle>
            <a:lvl1pPr algn="l" rtl="0" fontAlgn="base">
              <a:spcBef>
                <a:spcPct val="0"/>
              </a:spcBef>
              <a:spcAft>
                <a:spcPct val="0"/>
              </a:spcAft>
              <a:defRPr sz="3600" kern="1200">
                <a:solidFill>
                  <a:schemeClr val="tx1"/>
                </a:solidFill>
                <a:latin typeface="+mj-lt"/>
                <a:ea typeface="+mj-ea"/>
                <a:cs typeface="+mj-cs"/>
              </a:defRPr>
            </a:lvl1pPr>
            <a:lvl2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2pPr>
            <a:lvl3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3pPr>
            <a:lvl4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4pPr>
            <a:lvl5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5pPr>
            <a:lvl6pPr marL="4572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6pPr>
            <a:lvl7pPr marL="9144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7pPr>
            <a:lvl8pPr marL="13716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8pPr>
            <a:lvl9pPr marL="18288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9pPr>
          </a:lstStyle>
          <a:p>
            <a:pPr algn="ctr"/>
            <a:r>
              <a:rPr lang="vi-VN" altLang="en-US">
                <a:ln w="28575" cap="flat" cmpd="sng">
                  <a:solidFill>
                    <a:schemeClr val="accent1">
                      <a:shade val="50000"/>
                    </a:schemeClr>
                  </a:solidFill>
                  <a:prstDash val="solid"/>
                </a:ln>
                <a:pattFill prst="lgConfetti">
                  <a:fgClr>
                    <a:srgbClr val="C00000"/>
                  </a:fgClr>
                  <a:bgClr>
                    <a:schemeClr val="accent2">
                      <a:lumMod val="75000"/>
                    </a:schemeClr>
                  </a:bgClr>
                </a:pattFill>
              </a:rPr>
              <a:t>Chương 1 : TỔNG QUAN VỀ CÔNG TÁC QUẢN LÝ ĐƠN HÀNG NGÀNH MAY</a:t>
            </a:r>
            <a:endParaRPr lang="vi-VN" altLang="en-US">
              <a:ln w="28575" cap="flat" cmpd="sng">
                <a:solidFill>
                  <a:schemeClr val="accent1">
                    <a:shade val="50000"/>
                  </a:schemeClr>
                </a:solidFill>
                <a:prstDash val="solid"/>
              </a:ln>
              <a:pattFill prst="lgConfetti">
                <a:fgClr>
                  <a:srgbClr val="C00000"/>
                </a:fgClr>
                <a:bgClr>
                  <a:schemeClr val="accent2">
                    <a:lumMod val="75000"/>
                  </a:schemeClr>
                </a:bgClr>
              </a:pattFill>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6478" y="275874"/>
            <a:ext cx="1641835" cy="1121168"/>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ox(in)">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14630" y="1836420"/>
            <a:ext cx="10376033" cy="4291330"/>
          </a:xfrm>
        </p:spPr>
        <p:txBody>
          <a:bodyPr/>
          <a:lstStyle/>
          <a:p>
            <a:pPr marL="0" indent="0" algn="just">
              <a:buNone/>
            </a:pPr>
            <a:r>
              <a:rPr lang="en-US" altLang="vi-VN" b="1">
                <a:solidFill>
                  <a:schemeClr val="accent1">
                    <a:lumMod val="50000"/>
                  </a:schemeClr>
                </a:solidFill>
                <a:effectLst>
                  <a:outerShdw blurRad="38100" dist="25400" dir="5400000" algn="ctr" rotWithShape="0">
                    <a:srgbClr val="6E747A">
                      <a:alpha val="43000"/>
                    </a:srgbClr>
                  </a:outerShdw>
                </a:effectLst>
                <a:uFillTx/>
                <a:sym typeface="+mn-ea"/>
              </a:rPr>
              <a:t>1.1 MỤC TIÊU</a:t>
            </a:r>
            <a:endParaRPr lang="en-US" altLang="vi-VN" b="1">
              <a:solidFill>
                <a:schemeClr val="accent1">
                  <a:lumMod val="50000"/>
                </a:schemeClr>
              </a:solidFill>
              <a:effectLst>
                <a:outerShdw blurRad="38100" dist="25400" dir="5400000" algn="ctr" rotWithShape="0">
                  <a:srgbClr val="6E747A">
                    <a:alpha val="43000"/>
                  </a:srgbClr>
                </a:outerShdw>
              </a:effectLst>
              <a:uFillTx/>
              <a:sym typeface="+mn-ea"/>
            </a:endParaRPr>
          </a:p>
          <a:p>
            <a:pPr marL="0" indent="0" algn="just">
              <a:buNone/>
            </a:pPr>
            <a:endParaRPr lang="en-US" altLang="vi-VN">
              <a:solidFill>
                <a:schemeClr val="accent1">
                  <a:lumMod val="50000"/>
                </a:schemeClr>
              </a:solidFill>
              <a:effectLst>
                <a:outerShdw blurRad="38100" dist="25400" dir="5400000" algn="ctr" rotWithShape="0">
                  <a:srgbClr val="6E747A">
                    <a:alpha val="43000"/>
                  </a:srgbClr>
                </a:outerShdw>
              </a:effectLst>
              <a:uFillTx/>
              <a:sym typeface="+mn-ea"/>
            </a:endParaRPr>
          </a:p>
          <a:p>
            <a:pPr marL="682625" indent="-628650" algn="just">
              <a:buNone/>
            </a:pPr>
            <a:r>
              <a:rPr lang="vi-VN" altLang="en-US" b="1">
                <a:solidFill>
                  <a:schemeClr val="accent1">
                    <a:lumMod val="50000"/>
                  </a:schemeClr>
                </a:solidFill>
                <a:effectLst>
                  <a:outerShdw blurRad="38100" dist="25400" dir="5400000" algn="ctr" rotWithShape="0">
                    <a:srgbClr val="6E747A">
                      <a:alpha val="43000"/>
                    </a:srgbClr>
                  </a:outerShdw>
                </a:effectLst>
                <a:uFillTx/>
                <a:sym typeface="+mn-ea"/>
              </a:rPr>
              <a:t>2.1 KHÁI QUÁT CHUNG VỀ QUẢN LÝ ĐƠN HÀNG NGÀNH MAY </a:t>
            </a:r>
            <a:endParaRPr lang="vi-VN" altLang="en-US" b="1">
              <a:solidFill>
                <a:schemeClr val="accent1">
                  <a:lumMod val="50000"/>
                </a:schemeClr>
              </a:solidFill>
              <a:effectLst>
                <a:outerShdw blurRad="38100" dist="25400" dir="5400000" algn="ctr" rotWithShape="0">
                  <a:srgbClr val="6E747A">
                    <a:alpha val="43000"/>
                  </a:srgbClr>
                </a:outerShdw>
              </a:effectLst>
              <a:uFillTx/>
              <a:sym typeface="+mn-ea"/>
            </a:endParaRPr>
          </a:p>
          <a:p>
            <a:pPr marL="0" indent="0" algn="just">
              <a:buNone/>
            </a:pPr>
            <a:endParaRPr lang="vi-VN" altLang="en-US">
              <a:solidFill>
                <a:schemeClr val="accent1">
                  <a:lumMod val="50000"/>
                </a:schemeClr>
              </a:solidFill>
              <a:effectLst>
                <a:outerShdw blurRad="38100" dist="25400" dir="5400000" algn="ctr" rotWithShape="0">
                  <a:srgbClr val="6E747A">
                    <a:alpha val="43000"/>
                  </a:srgbClr>
                </a:outerShdw>
              </a:effectLst>
              <a:uFillTx/>
              <a:sym typeface="+mn-ea"/>
            </a:endParaRPr>
          </a:p>
          <a:p>
            <a:pPr marL="682625" indent="-682625" algn="just">
              <a:buNone/>
            </a:pPr>
            <a:r>
              <a:rPr lang="en-US" altLang="vi-VN" b="1">
                <a:solidFill>
                  <a:schemeClr val="accent1">
                    <a:lumMod val="50000"/>
                  </a:schemeClr>
                </a:solidFill>
                <a:effectLst>
                  <a:outerShdw blurRad="38100" dist="25400" dir="5400000" algn="ctr" rotWithShape="0">
                    <a:srgbClr val="6E747A">
                      <a:alpha val="43000"/>
                    </a:srgbClr>
                  </a:outerShdw>
                </a:effectLst>
                <a:uFillTx/>
                <a:sym typeface="+mn-ea"/>
              </a:rPr>
              <a:t>2.2 CÁC YẾU TỐ ẢNH HƯỞNG ĐẾN HIỆU QUẢ CÔNG VIỆC CỦA NHÂN VIÊN </a:t>
            </a:r>
            <a:r>
              <a:rPr lang="vi-VN" altLang="en-US" b="1">
                <a:solidFill>
                  <a:schemeClr val="accent1">
                    <a:lumMod val="50000"/>
                  </a:schemeClr>
                </a:solidFill>
                <a:effectLst>
                  <a:outerShdw blurRad="38100" dist="25400" dir="5400000" algn="ctr" rotWithShape="0">
                    <a:srgbClr val="6E747A">
                      <a:alpha val="43000"/>
                    </a:srgbClr>
                  </a:outerShdw>
                </a:effectLst>
                <a:uFillTx/>
                <a:sym typeface="+mn-ea"/>
              </a:rPr>
              <a:t>QUẢN LÝ ĐƠN HÀNG NGÀNH MAY </a:t>
            </a:r>
            <a:endParaRPr lang="vi-VN" altLang="en-US" b="1">
              <a:solidFill>
                <a:schemeClr val="accent1">
                  <a:lumMod val="50000"/>
                </a:schemeClr>
              </a:solidFill>
              <a:effectLst>
                <a:outerShdw blurRad="38100" dist="25400" dir="5400000" algn="ctr" rotWithShape="0">
                  <a:srgbClr val="6E747A">
                    <a:alpha val="43000"/>
                  </a:srgbClr>
                </a:outerShdw>
              </a:effectLst>
              <a:uFillTx/>
              <a:sym typeface="+mn-ea"/>
            </a:endParaRPr>
          </a:p>
          <a:p>
            <a:pPr marL="0" indent="0">
              <a:buNone/>
            </a:pPr>
            <a:endParaRPr lang="vi-VN" altLang="en-US">
              <a:solidFill>
                <a:schemeClr val="accent1">
                  <a:lumMod val="50000"/>
                </a:schemeClr>
              </a:solidFill>
              <a:effectLst>
                <a:outerShdw blurRad="38100" dist="25400" dir="5400000" algn="ctr" rotWithShape="0">
                  <a:srgbClr val="6E747A">
                    <a:alpha val="43000"/>
                  </a:srgbClr>
                </a:outerShdw>
              </a:effectLst>
              <a:uFillTx/>
              <a:sym typeface="+mn-ea"/>
            </a:endParaRPr>
          </a:p>
          <a:p>
            <a:pPr marL="0" indent="0">
              <a:buNone/>
            </a:pPr>
            <a:endParaRPr lang="vi-VN" altLang="en-US">
              <a:solidFill>
                <a:schemeClr val="accent1">
                  <a:lumMod val="50000"/>
                </a:schemeClr>
              </a:solidFill>
              <a:effectLst>
                <a:outerShdw blurRad="38100" dist="25400" dir="5400000" algn="ctr" rotWithShape="0">
                  <a:srgbClr val="6E747A">
                    <a:alpha val="43000"/>
                  </a:srgbClr>
                </a:outerShdw>
              </a:effectLst>
              <a:uFillTx/>
            </a:endParaRPr>
          </a:p>
          <a:p>
            <a:pPr marL="0" indent="0">
              <a:buNone/>
            </a:pPr>
            <a:endParaRPr lang="en-US"/>
          </a:p>
        </p:txBody>
      </p:sp>
      <p:sp>
        <p:nvSpPr>
          <p:cNvPr id="6" name="Title 3"/>
          <p:cNvSpPr>
            <a:spLocks noGrp="1"/>
          </p:cNvSpPr>
          <p:nvPr/>
        </p:nvSpPr>
        <p:spPr>
          <a:xfrm>
            <a:off x="1764665" y="180340"/>
            <a:ext cx="9160510" cy="1323340"/>
          </a:xfrm>
          <a:prstGeom prst="rect">
            <a:avLst/>
          </a:prstGeom>
          <a:noFill/>
          <a:ln w="9525">
            <a:noFill/>
          </a:ln>
        </p:spPr>
        <p:txBody>
          <a:bodyPr anchor="ctr"/>
          <a:lstStyle>
            <a:lvl1pPr algn="l" rtl="0" fontAlgn="base">
              <a:spcBef>
                <a:spcPct val="0"/>
              </a:spcBef>
              <a:spcAft>
                <a:spcPct val="0"/>
              </a:spcAft>
              <a:defRPr sz="3600" kern="1200">
                <a:solidFill>
                  <a:schemeClr val="tx1"/>
                </a:solidFill>
                <a:latin typeface="+mj-lt"/>
                <a:ea typeface="+mj-ea"/>
                <a:cs typeface="+mj-cs"/>
              </a:defRPr>
            </a:lvl1pPr>
            <a:lvl2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2pPr>
            <a:lvl3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3pPr>
            <a:lvl4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4pPr>
            <a:lvl5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5pPr>
            <a:lvl6pPr marL="4572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6pPr>
            <a:lvl7pPr marL="9144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7pPr>
            <a:lvl8pPr marL="13716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8pPr>
            <a:lvl9pPr marL="18288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9pPr>
          </a:lstStyle>
          <a:p>
            <a:pPr algn="ctr"/>
            <a:r>
              <a:rPr lang="vi-VN" altLang="en-US">
                <a:ln w="28575" cap="flat" cmpd="sng">
                  <a:solidFill>
                    <a:schemeClr val="accent1">
                      <a:shade val="50000"/>
                    </a:schemeClr>
                  </a:solidFill>
                  <a:prstDash val="solid"/>
                </a:ln>
                <a:pattFill prst="lgConfetti">
                  <a:fgClr>
                    <a:srgbClr val="C00000"/>
                  </a:fgClr>
                  <a:bgClr>
                    <a:schemeClr val="accent2">
                      <a:lumMod val="75000"/>
                    </a:schemeClr>
                  </a:bgClr>
                </a:pattFill>
              </a:rPr>
              <a:t>Chương 1 : TỔNG QUAN VỀ CÔNG TÁC QUẢN LÝ ĐƠN HÀNG NGÀNH MAY</a:t>
            </a:r>
            <a:endParaRPr lang="vi-VN" altLang="en-US">
              <a:ln w="28575" cap="flat" cmpd="sng">
                <a:solidFill>
                  <a:schemeClr val="accent1">
                    <a:shade val="50000"/>
                  </a:schemeClr>
                </a:solidFill>
                <a:prstDash val="solid"/>
              </a:ln>
              <a:pattFill prst="lgConfetti">
                <a:fgClr>
                  <a:srgbClr val="C00000"/>
                </a:fgClr>
                <a:bgClr>
                  <a:schemeClr val="accent2">
                    <a:lumMod val="75000"/>
                  </a:schemeClr>
                </a:bgClr>
              </a:pattFill>
            </a:endParaRPr>
          </a:p>
        </p:txBody>
      </p:sp>
      <p:pic>
        <p:nvPicPr>
          <p:cNvPr id="8" name="Picture 7"/>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136478" y="275874"/>
            <a:ext cx="1641835" cy="1121168"/>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 calcmode="lin" valueType="num">
                                      <p:cBhvr additive="base">
                                        <p:cTn id="18"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 calcmode="lin" valueType="num">
                                      <p:cBhvr additive="base">
                                        <p:cTn id="24"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3" grpId="1" build="p"/>
      <p:bldP spid="6" grpId="0"/>
      <p:bldP spid="6" grpId="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51127" y="-10160"/>
            <a:ext cx="10574807" cy="582613"/>
          </a:xfrm>
          <a:effectLst>
            <a:outerShdw blurRad="50800" dist="50800" dir="120000" algn="ctr" rotWithShape="0">
              <a:srgbClr val="000000">
                <a:alpha val="43000"/>
              </a:srgbClr>
            </a:outerShdw>
          </a:effectLst>
        </p:spPr>
        <p:txBody>
          <a:bodyPr>
            <a:noAutofit/>
          </a:bodyPr>
          <a:lstStyle/>
          <a:p>
            <a:r>
              <a:rPr lang="vi-VN" altLang="en-US">
                <a:ln w="28575" cap="flat" cmpd="sng">
                  <a:solidFill>
                    <a:srgbClr val="C34D07"/>
                  </a:solidFill>
                  <a:prstDash val="solid"/>
                  <a:round/>
                </a:ln>
                <a:solidFill>
                  <a:srgbClr val="FE9B1C"/>
                </a:solidFill>
                <a:effectLst>
                  <a:reflection endPos="0" dist="152400" dir="5400000" sy="-100000" algn="bl" rotWithShape="0"/>
                </a:effectLst>
              </a:rPr>
              <a:t>1.1 MỤC TIÊU</a:t>
            </a:r>
            <a:endParaRPr lang="vi-VN" altLang="en-US">
              <a:ln w="28575" cap="flat" cmpd="sng">
                <a:solidFill>
                  <a:srgbClr val="C34D07"/>
                </a:solidFill>
                <a:prstDash val="solid"/>
                <a:round/>
              </a:ln>
              <a:solidFill>
                <a:srgbClr val="FE9B1C"/>
              </a:solidFill>
              <a:effectLst>
                <a:reflection endPos="0" dist="152400" dir="5400000" sy="-100000" algn="bl" rotWithShape="0"/>
              </a:effectLst>
            </a:endParaRPr>
          </a:p>
        </p:txBody>
      </p:sp>
      <p:sp>
        <p:nvSpPr>
          <p:cNvPr id="7" name="Horizontal Scroll 6"/>
          <p:cNvSpPr/>
          <p:nvPr/>
        </p:nvSpPr>
        <p:spPr>
          <a:xfrm>
            <a:off x="1253391" y="337820"/>
            <a:ext cx="8693150" cy="2084705"/>
          </a:xfrm>
          <a:prstGeom prst="horizontalScroll">
            <a:avLst/>
          </a:prstGeom>
          <a:solidFill>
            <a:srgbClr val="008080"/>
          </a:solidFill>
        </p:spPr>
        <p:style>
          <a:lnRef idx="3">
            <a:schemeClr val="lt1"/>
          </a:lnRef>
          <a:fillRef idx="1">
            <a:schemeClr val="accent5"/>
          </a:fillRef>
          <a:effectRef idx="1">
            <a:schemeClr val="accent5"/>
          </a:effectRef>
          <a:fontRef idx="minor">
            <a:schemeClr val="lt1"/>
          </a:fontRef>
        </p:style>
        <p:txBody>
          <a:bodyPr rtlCol="0" anchor="ctr"/>
          <a:lstStyle/>
          <a:p>
            <a:pPr>
              <a:lnSpc>
                <a:spcPct val="150000"/>
              </a:lnSpc>
            </a:pPr>
            <a:r>
              <a:rPr lang="vi-VN" altLang="en-US" sz="2000" b="1" dirty="0" smtClean="0">
                <a:latin typeface="Arial" panose="020B0604020202020204"/>
                <a:cs typeface="Arial" panose="020B0604020202020204"/>
              </a:rPr>
              <a:t>1.1.</a:t>
            </a:r>
            <a:r>
              <a:rPr lang="en-US" sz="2000" b="1" dirty="0" smtClean="0">
                <a:latin typeface="Arial" panose="020B0604020202020204"/>
                <a:cs typeface="Arial" panose="020B0604020202020204"/>
              </a:rPr>
              <a:t>1 </a:t>
            </a:r>
            <a:r>
              <a:rPr lang="vi-VN" altLang="en-US" sz="2000" b="1" dirty="0" smtClean="0">
                <a:latin typeface="Arial" panose="020B0604020202020204"/>
                <a:cs typeface="Arial" panose="020B0604020202020204"/>
              </a:rPr>
              <a:t>Kến thức:</a:t>
            </a:r>
            <a:endParaRPr lang="vi-VN" altLang="en-US" sz="2000" b="1" dirty="0" smtClean="0">
              <a:latin typeface="Arial" panose="020B0604020202020204"/>
              <a:cs typeface="Arial" panose="020B0604020202020204"/>
            </a:endParaRPr>
          </a:p>
          <a:p>
            <a:pPr>
              <a:lnSpc>
                <a:spcPct val="150000"/>
              </a:lnSpc>
            </a:pPr>
            <a:r>
              <a:rPr lang="vi-VN" altLang="en-US" sz="2000" b="1" dirty="0" err="1" smtClean="0">
                <a:latin typeface="Arial" panose="020B0604020202020204"/>
                <a:cs typeface="Arial" panose="020B0604020202020204"/>
              </a:rPr>
              <a:t>-  </a:t>
            </a:r>
            <a:r>
              <a:rPr lang="en-US" sz="2000" b="1" dirty="0" err="1" smtClean="0">
                <a:latin typeface="Arial" panose="020B0604020202020204"/>
                <a:cs typeface="Arial" panose="020B0604020202020204"/>
              </a:rPr>
              <a:t>Cung</a:t>
            </a:r>
            <a:r>
              <a:rPr lang="en-US" sz="2000" b="1" dirty="0" smtClean="0">
                <a:latin typeface="Arial" panose="020B0604020202020204"/>
                <a:cs typeface="Arial" panose="020B0604020202020204"/>
              </a:rPr>
              <a:t> </a:t>
            </a:r>
            <a:r>
              <a:rPr lang="en-US" sz="2000" b="1" dirty="0" err="1">
                <a:latin typeface="Arial" panose="020B0604020202020204"/>
                <a:cs typeface="Arial" panose="020B0604020202020204"/>
              </a:rPr>
              <a:t>cấp</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cho</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sinh</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viên</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các</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kiến</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thức</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về</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kỹ</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thuật</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Quản</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lý</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đơn</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hàng</a:t>
            </a:r>
            <a:r>
              <a:rPr lang="en-US" sz="2000" b="1" dirty="0">
                <a:latin typeface="Arial" panose="020B0604020202020204"/>
                <a:cs typeface="Arial" panose="020B0604020202020204"/>
              </a:rPr>
              <a:t> (QLĐH) </a:t>
            </a:r>
            <a:r>
              <a:rPr lang="en-US" sz="2000" b="1" dirty="0" err="1">
                <a:latin typeface="Arial" panose="020B0604020202020204"/>
                <a:cs typeface="Arial" panose="020B0604020202020204"/>
              </a:rPr>
              <a:t>trong</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ngành</a:t>
            </a:r>
            <a:r>
              <a:rPr lang="en-US" sz="2000" b="1" dirty="0">
                <a:latin typeface="Arial" panose="020B0604020202020204"/>
                <a:cs typeface="Arial" panose="020B0604020202020204"/>
              </a:rPr>
              <a:t> </a:t>
            </a:r>
            <a:r>
              <a:rPr lang="vi-VN" altLang="en-US" sz="2000" b="1" dirty="0">
                <a:latin typeface="Arial" panose="020B0604020202020204"/>
                <a:cs typeface="Arial" panose="020B0604020202020204"/>
              </a:rPr>
              <a:t>M</a:t>
            </a:r>
            <a:r>
              <a:rPr lang="en-US" sz="2000" b="1" dirty="0">
                <a:latin typeface="Arial" panose="020B0604020202020204"/>
                <a:cs typeface="Arial" panose="020B0604020202020204"/>
              </a:rPr>
              <a:t>ay.</a:t>
            </a:r>
            <a:endParaRPr lang="en-US" sz="2000" b="1" dirty="0">
              <a:latin typeface="Arial" panose="020B0604020202020204"/>
              <a:cs typeface="Arial" panose="020B0604020202020204"/>
            </a:endParaRPr>
          </a:p>
        </p:txBody>
      </p:sp>
      <p:sp>
        <p:nvSpPr>
          <p:cNvPr id="8" name="Horizontal Scroll 7"/>
          <p:cNvSpPr/>
          <p:nvPr/>
        </p:nvSpPr>
        <p:spPr>
          <a:xfrm>
            <a:off x="1700530" y="2240280"/>
            <a:ext cx="8989060" cy="1754505"/>
          </a:xfrm>
          <a:prstGeom prst="horizontalScroll">
            <a:avLst/>
          </a:prstGeom>
          <a:solidFill>
            <a:srgbClr val="004080"/>
          </a:solidFill>
        </p:spPr>
        <p:style>
          <a:lnRef idx="3">
            <a:schemeClr val="lt1"/>
          </a:lnRef>
          <a:fillRef idx="1">
            <a:schemeClr val="accent6"/>
          </a:fillRef>
          <a:effectRef idx="1">
            <a:schemeClr val="accent6"/>
          </a:effectRef>
          <a:fontRef idx="minor">
            <a:schemeClr val="lt1"/>
          </a:fontRef>
        </p:style>
        <p:txBody>
          <a:bodyPr rtlCol="0" anchor="ctr"/>
          <a:lstStyle/>
          <a:p>
            <a:pPr>
              <a:lnSpc>
                <a:spcPct val="150000"/>
              </a:lnSpc>
            </a:pPr>
            <a:r>
              <a:rPr lang="vi-VN" altLang="en-US" sz="2000" b="1" dirty="0" smtClean="0">
                <a:latin typeface="Arial" panose="020B0604020202020204"/>
                <a:cs typeface="Arial" panose="020B0604020202020204"/>
              </a:rPr>
              <a:t>1.1.</a:t>
            </a:r>
            <a:r>
              <a:rPr lang="en-US" sz="2000" b="1" dirty="0" smtClean="0">
                <a:latin typeface="Arial" panose="020B0604020202020204"/>
                <a:cs typeface="Arial" panose="020B0604020202020204"/>
              </a:rPr>
              <a:t>2 </a:t>
            </a:r>
            <a:r>
              <a:rPr lang="vi-VN" altLang="en-US" sz="2000" b="1" dirty="0" smtClean="0">
                <a:latin typeface="Arial" panose="020B0604020202020204"/>
                <a:cs typeface="Arial" panose="020B0604020202020204"/>
              </a:rPr>
              <a:t>Kỹ năng:</a:t>
            </a:r>
            <a:endParaRPr lang="vi-VN" altLang="en-US" sz="2000" b="1" dirty="0" smtClean="0">
              <a:latin typeface="Arial" panose="020B0604020202020204"/>
              <a:cs typeface="Arial" panose="020B0604020202020204"/>
            </a:endParaRPr>
          </a:p>
          <a:p>
            <a:pPr marL="342900" indent="-342900">
              <a:lnSpc>
                <a:spcPct val="150000"/>
              </a:lnSpc>
              <a:buFontTx/>
              <a:buChar char="-"/>
            </a:pPr>
            <a:r>
              <a:rPr lang="en-US" sz="2000" b="1" dirty="0" err="1" smtClean="0">
                <a:latin typeface="Arial" panose="020B0604020202020204"/>
                <a:cs typeface="Arial" panose="020B0604020202020204"/>
              </a:rPr>
              <a:t>Giải</a:t>
            </a:r>
            <a:r>
              <a:rPr lang="en-US" sz="2000" b="1" dirty="0" smtClean="0">
                <a:latin typeface="Arial" panose="020B0604020202020204"/>
                <a:cs typeface="Arial" panose="020B0604020202020204"/>
              </a:rPr>
              <a:t> </a:t>
            </a:r>
            <a:r>
              <a:rPr lang="en-US" sz="2000" b="1" dirty="0" err="1">
                <a:latin typeface="Arial" panose="020B0604020202020204"/>
                <a:cs typeface="Arial" panose="020B0604020202020204"/>
              </a:rPr>
              <a:t>thích</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được</a:t>
            </a:r>
            <a:r>
              <a:rPr lang="en-US" sz="2000" b="1" dirty="0">
                <a:latin typeface="Arial" panose="020B0604020202020204"/>
                <a:cs typeface="Arial" panose="020B0604020202020204"/>
              </a:rPr>
              <a:t> </a:t>
            </a:r>
            <a:r>
              <a:rPr lang="vi-VN" altLang="en-US" sz="2000" b="1" dirty="0">
                <a:latin typeface="Arial" panose="020B0604020202020204"/>
                <a:cs typeface="Arial" panose="020B0604020202020204"/>
              </a:rPr>
              <a:t>vai trò, </a:t>
            </a:r>
            <a:r>
              <a:rPr lang="en-US" sz="2000" b="1" dirty="0" err="1">
                <a:latin typeface="Arial" panose="020B0604020202020204"/>
                <a:cs typeface="Arial" panose="020B0604020202020204"/>
              </a:rPr>
              <a:t>nhiệm</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vụ</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của</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nhân</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viên</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quản</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lý</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đơn</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hàng</a:t>
            </a:r>
            <a:r>
              <a:rPr lang="en-US" sz="2000" b="1" dirty="0" smtClean="0">
                <a:latin typeface="Arial" panose="020B0604020202020204"/>
                <a:cs typeface="Arial" panose="020B0604020202020204"/>
              </a:rPr>
              <a:t>.</a:t>
            </a:r>
            <a:endParaRPr lang="en-US" sz="2000" b="1" dirty="0" smtClean="0">
              <a:latin typeface="Arial" panose="020B0604020202020204"/>
              <a:cs typeface="Arial" panose="020B0604020202020204"/>
            </a:endParaRPr>
          </a:p>
          <a:p>
            <a:pPr marL="342900" indent="-342900">
              <a:lnSpc>
                <a:spcPct val="150000"/>
              </a:lnSpc>
              <a:buFontTx/>
              <a:buChar char="-"/>
            </a:pPr>
            <a:r>
              <a:rPr lang="en-US" sz="2000" b="1" dirty="0" err="1" smtClean="0">
                <a:solidFill>
                  <a:schemeClr val="bg1"/>
                </a:solidFill>
                <a:latin typeface="Arial" panose="020B0604020202020204"/>
                <a:cs typeface="Arial" panose="020B0604020202020204"/>
              </a:rPr>
              <a:t>Quy</a:t>
            </a:r>
            <a:r>
              <a:rPr lang="en-US" sz="2000" b="1" dirty="0" smtClean="0">
                <a:solidFill>
                  <a:schemeClr val="bg1"/>
                </a:solidFill>
                <a:latin typeface="Arial" panose="020B0604020202020204"/>
                <a:cs typeface="Arial" panose="020B0604020202020204"/>
              </a:rPr>
              <a:t> </a:t>
            </a:r>
            <a:r>
              <a:rPr lang="en-US" sz="2000" b="1" dirty="0" err="1" smtClean="0">
                <a:solidFill>
                  <a:schemeClr val="bg1"/>
                </a:solidFill>
                <a:latin typeface="Arial" panose="020B0604020202020204"/>
                <a:cs typeface="Arial" panose="020B0604020202020204"/>
              </a:rPr>
              <a:t>trình</a:t>
            </a:r>
            <a:r>
              <a:rPr lang="en-US" sz="2000" b="1" dirty="0" smtClean="0">
                <a:solidFill>
                  <a:schemeClr val="bg1"/>
                </a:solidFill>
                <a:latin typeface="Arial" panose="020B0604020202020204"/>
                <a:cs typeface="Arial" panose="020B0604020202020204"/>
              </a:rPr>
              <a:t> </a:t>
            </a:r>
            <a:r>
              <a:rPr lang="en-US" sz="2000" b="1" dirty="0" err="1" smtClean="0">
                <a:solidFill>
                  <a:schemeClr val="bg1"/>
                </a:solidFill>
                <a:latin typeface="Arial" panose="020B0604020202020204"/>
                <a:cs typeface="Arial" panose="020B0604020202020204"/>
              </a:rPr>
              <a:t>triển</a:t>
            </a:r>
            <a:r>
              <a:rPr lang="en-US" sz="2000" b="1" dirty="0" smtClean="0">
                <a:solidFill>
                  <a:schemeClr val="bg1"/>
                </a:solidFill>
                <a:latin typeface="Arial" panose="020B0604020202020204"/>
                <a:cs typeface="Arial" panose="020B0604020202020204"/>
              </a:rPr>
              <a:t> </a:t>
            </a:r>
            <a:r>
              <a:rPr lang="en-US" sz="2000" b="1" dirty="0" err="1" smtClean="0">
                <a:solidFill>
                  <a:schemeClr val="bg1"/>
                </a:solidFill>
                <a:latin typeface="Arial" panose="020B0604020202020204"/>
                <a:cs typeface="Arial" panose="020B0604020202020204"/>
              </a:rPr>
              <a:t>khai</a:t>
            </a:r>
            <a:r>
              <a:rPr lang="en-US" sz="2000" b="1" dirty="0" smtClean="0">
                <a:solidFill>
                  <a:schemeClr val="bg1"/>
                </a:solidFill>
                <a:latin typeface="Arial" panose="020B0604020202020204"/>
                <a:cs typeface="Arial" panose="020B0604020202020204"/>
              </a:rPr>
              <a:t> </a:t>
            </a:r>
            <a:r>
              <a:rPr lang="en-US" sz="2000" b="1" dirty="0" err="1" smtClean="0">
                <a:solidFill>
                  <a:schemeClr val="bg1"/>
                </a:solidFill>
                <a:latin typeface="Arial" panose="020B0604020202020204"/>
                <a:cs typeface="Arial" panose="020B0604020202020204"/>
              </a:rPr>
              <a:t>đơn</a:t>
            </a:r>
            <a:r>
              <a:rPr lang="en-US" sz="2000" b="1" dirty="0" smtClean="0">
                <a:solidFill>
                  <a:schemeClr val="bg1"/>
                </a:solidFill>
                <a:latin typeface="Arial" panose="020B0604020202020204"/>
                <a:cs typeface="Arial" panose="020B0604020202020204"/>
              </a:rPr>
              <a:t> </a:t>
            </a:r>
            <a:r>
              <a:rPr lang="en-US" sz="2000" b="1" dirty="0" err="1" smtClean="0">
                <a:solidFill>
                  <a:schemeClr val="bg1"/>
                </a:solidFill>
                <a:latin typeface="Arial" panose="020B0604020202020204"/>
                <a:cs typeface="Arial" panose="020B0604020202020204"/>
              </a:rPr>
              <a:t>hàng</a:t>
            </a:r>
            <a:r>
              <a:rPr lang="en-US" sz="2000" b="1" dirty="0" smtClean="0">
                <a:solidFill>
                  <a:schemeClr val="bg1"/>
                </a:solidFill>
                <a:latin typeface="Arial" panose="020B0604020202020204"/>
                <a:cs typeface="Arial" panose="020B0604020202020204"/>
              </a:rPr>
              <a:t>.</a:t>
            </a:r>
            <a:endParaRPr lang="en-US" sz="2000" b="1" dirty="0" smtClean="0">
              <a:solidFill>
                <a:schemeClr val="bg1"/>
              </a:solidFill>
              <a:latin typeface="Arial" panose="020B0604020202020204"/>
              <a:cs typeface="Arial" panose="020B0604020202020204"/>
            </a:endParaRPr>
          </a:p>
        </p:txBody>
      </p:sp>
      <p:sp>
        <p:nvSpPr>
          <p:cNvPr id="9" name="Horizontal Scroll 8"/>
          <p:cNvSpPr/>
          <p:nvPr/>
        </p:nvSpPr>
        <p:spPr>
          <a:xfrm>
            <a:off x="2092226" y="3627120"/>
            <a:ext cx="9591040" cy="3230245"/>
          </a:xfrm>
          <a:prstGeom prst="horizontalScroll">
            <a:avLst/>
          </a:prstGeom>
          <a:solidFill>
            <a:srgbClr val="800080"/>
          </a:solidFill>
        </p:spPr>
        <p:style>
          <a:lnRef idx="3">
            <a:schemeClr val="lt1"/>
          </a:lnRef>
          <a:fillRef idx="1">
            <a:schemeClr val="accent3"/>
          </a:fillRef>
          <a:effectRef idx="1">
            <a:schemeClr val="accent3"/>
          </a:effectRef>
          <a:fontRef idx="minor">
            <a:schemeClr val="lt1"/>
          </a:fontRef>
        </p:style>
        <p:txBody>
          <a:bodyPr rtlCol="0" anchor="ctr"/>
          <a:lstStyle/>
          <a:p>
            <a:pPr>
              <a:lnSpc>
                <a:spcPct val="150000"/>
              </a:lnSpc>
            </a:pPr>
            <a:r>
              <a:rPr lang="vi-VN" altLang="en-US" sz="2000" b="1" dirty="0" smtClean="0">
                <a:latin typeface="Arial" panose="020B0604020202020204"/>
                <a:cs typeface="Arial" panose="020B0604020202020204"/>
              </a:rPr>
              <a:t>1.1.</a:t>
            </a:r>
            <a:r>
              <a:rPr lang="en-US" sz="2000" b="1" dirty="0" smtClean="0">
                <a:latin typeface="Arial" panose="020B0604020202020204"/>
                <a:cs typeface="Arial" panose="020B0604020202020204"/>
              </a:rPr>
              <a:t>3 </a:t>
            </a:r>
            <a:r>
              <a:rPr lang="vi-VN" altLang="en-US" sz="2000" b="1" dirty="0" smtClean="0">
                <a:latin typeface="Arial" panose="020B0604020202020204"/>
                <a:cs typeface="Arial" panose="020B0604020202020204"/>
              </a:rPr>
              <a:t>Thái độ:</a:t>
            </a:r>
            <a:endParaRPr lang="vi-VN" altLang="en-US" sz="2000" b="1" dirty="0" smtClean="0">
              <a:latin typeface="Arial" panose="020B0604020202020204"/>
              <a:cs typeface="Arial" panose="020B0604020202020204"/>
            </a:endParaRPr>
          </a:p>
          <a:p>
            <a:pPr>
              <a:lnSpc>
                <a:spcPct val="150000"/>
              </a:lnSpc>
            </a:pPr>
            <a:r>
              <a:rPr lang="en-US" sz="2000" b="1">
                <a:latin typeface="Arial" panose="020B0604020202020204"/>
                <a:cs typeface="Arial" panose="020B0604020202020204"/>
              </a:rPr>
              <a:t>-  Xây dựng được ý thức tự giác học tập, tính tích cực.</a:t>
            </a:r>
            <a:endParaRPr lang="en-US" sz="2000" b="1">
              <a:latin typeface="Arial" panose="020B0604020202020204"/>
              <a:cs typeface="Arial" panose="020B0604020202020204"/>
            </a:endParaRPr>
          </a:p>
          <a:p>
            <a:pPr>
              <a:lnSpc>
                <a:spcPct val="150000"/>
              </a:lnSpc>
            </a:pPr>
            <a:r>
              <a:rPr lang="en-US" sz="2000" b="1">
                <a:latin typeface="Arial" panose="020B0604020202020204"/>
                <a:cs typeface="Arial" panose="020B0604020202020204"/>
              </a:rPr>
              <a:t>-  Xây dựng ý thức say mê nghề nghiệp.</a:t>
            </a:r>
            <a:endParaRPr lang="en-US" sz="2000" b="1">
              <a:latin typeface="Arial" panose="020B0604020202020204"/>
              <a:cs typeface="Arial" panose="020B0604020202020204"/>
            </a:endParaRPr>
          </a:p>
          <a:p>
            <a:pPr>
              <a:lnSpc>
                <a:spcPct val="150000"/>
              </a:lnSpc>
            </a:pPr>
            <a:r>
              <a:rPr lang="en-US" sz="2000" b="1">
                <a:latin typeface="Arial" panose="020B0604020202020204"/>
                <a:cs typeface="Arial" panose="020B0604020202020204"/>
              </a:rPr>
              <a:t>-  Rèn luyện tính cẩn thận, chính xác, linh hoạt của người học trong suốt qúa trình học tập.</a:t>
            </a:r>
            <a:endParaRPr lang="en-US" sz="2000" b="1">
              <a:latin typeface="Arial" panose="020B0604020202020204"/>
              <a:cs typeface="Arial" panose="020B0604020202020204"/>
            </a:endParaRPr>
          </a:p>
        </p:txBody>
      </p:sp>
      <p:pic>
        <p:nvPicPr>
          <p:cNvPr id="10" name="Picture 9"/>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122831" y="13649"/>
            <a:ext cx="914399" cy="62442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 presetClass="entr" presetSubtype="16"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box(in)">
                                      <p:cBhvr>
                                        <p:cTn id="11" dur="2000"/>
                                        <p:tgtEl>
                                          <p:spTgt spid="7"/>
                                        </p:tgtEl>
                                      </p:cBhvr>
                                    </p:animEffect>
                                  </p:childTnLst>
                                </p:cTn>
                              </p:par>
                            </p:childTnLst>
                          </p:cTn>
                        </p:par>
                      </p:childTnLst>
                    </p:cTn>
                  </p:par>
                  <p:par>
                    <p:cTn id="12" fill="hold">
                      <p:stCondLst>
                        <p:cond delay="indefinite"/>
                      </p:stCondLst>
                      <p:childTnLst>
                        <p:par>
                          <p:cTn id="13" fill="hold">
                            <p:stCondLst>
                              <p:cond delay="0"/>
                            </p:stCondLst>
                            <p:childTnLst>
                              <p:par>
                                <p:cTn id="14" presetID="4" presetClass="entr" presetSubtype="16" fill="hold" grpId="0" nodeType="click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ox(in)">
                                      <p:cBhvr>
                                        <p:cTn id="16" dur="2000"/>
                                        <p:tgtEl>
                                          <p:spTgt spid="8"/>
                                        </p:tgtEl>
                                      </p:cBhvr>
                                    </p:animEffect>
                                  </p:childTnLst>
                                </p:cTn>
                              </p:par>
                            </p:childTnLst>
                          </p:cTn>
                        </p:par>
                      </p:childTnLst>
                    </p:cTn>
                  </p:par>
                  <p:par>
                    <p:cTn id="17" fill="hold">
                      <p:stCondLst>
                        <p:cond delay="indefinite"/>
                      </p:stCondLst>
                      <p:childTnLst>
                        <p:par>
                          <p:cTn id="18" fill="hold">
                            <p:stCondLst>
                              <p:cond delay="0"/>
                            </p:stCondLst>
                            <p:childTnLst>
                              <p:par>
                                <p:cTn id="19" presetID="4" presetClass="entr" presetSubtype="16"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box(in)">
                                      <p:cBhvr>
                                        <p:cTn id="21"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2" grpId="1"/>
      <p:bldP spid="7" grpId="0" animBg="1"/>
      <p:bldP spid="7" grpId="1" animBg="1"/>
      <p:bldP spid="8" grpId="0" bldLvl="0" animBg="1"/>
      <p:bldP spid="8" grpId="1" animBg="1"/>
      <p:bldP spid="9" grpId="0" animBg="1"/>
      <p:bldP spid="9"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1"/>
          <a:stretch>
            <a:fillRect/>
          </a:stretch>
        </p:blipFill>
        <p:spPr>
          <a:xfrm>
            <a:off x="1882775" y="1358900"/>
            <a:ext cx="7651750" cy="5297805"/>
          </a:xfrm>
          <a:prstGeom prst="rect">
            <a:avLst/>
          </a:prstGeom>
        </p:spPr>
      </p:pic>
      <p:sp>
        <p:nvSpPr>
          <p:cNvPr id="3" name="Title 1"/>
          <p:cNvSpPr>
            <a:spLocks noGrp="1"/>
          </p:cNvSpPr>
          <p:nvPr/>
        </p:nvSpPr>
        <p:spPr>
          <a:xfrm>
            <a:off x="1542197" y="-10160"/>
            <a:ext cx="9826388" cy="1369060"/>
          </a:xfrm>
          <a:prstGeom prst="rect">
            <a:avLst/>
          </a:prstGeom>
          <a:noFill/>
          <a:ln w="9525">
            <a:noFill/>
          </a:ln>
          <a:effectLst>
            <a:outerShdw blurRad="50800" dist="50800" dir="120000" algn="ctr" rotWithShape="0">
              <a:srgbClr val="000000">
                <a:alpha val="43000"/>
              </a:srgbClr>
            </a:outerShdw>
          </a:effectLst>
        </p:spPr>
        <p:txBody>
          <a:bodyPr anchor="ctr">
            <a:noAutofit/>
          </a:bodyPr>
          <a:lstStyle>
            <a:lvl1pPr algn="l" rtl="0" fontAlgn="base">
              <a:spcBef>
                <a:spcPct val="0"/>
              </a:spcBef>
              <a:spcAft>
                <a:spcPct val="0"/>
              </a:spcAft>
              <a:defRPr sz="3600" kern="1200">
                <a:solidFill>
                  <a:schemeClr val="tx1"/>
                </a:solidFill>
                <a:latin typeface="+mj-lt"/>
                <a:ea typeface="+mj-ea"/>
                <a:cs typeface="+mj-cs"/>
              </a:defRPr>
            </a:lvl1pPr>
            <a:lvl2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2pPr>
            <a:lvl3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3pPr>
            <a:lvl4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4pPr>
            <a:lvl5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5pPr>
            <a:lvl6pPr marL="4572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6pPr>
            <a:lvl7pPr marL="9144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7pPr>
            <a:lvl8pPr marL="13716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8pPr>
            <a:lvl9pPr marL="18288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9pPr>
          </a:lstStyle>
          <a:p>
            <a:pPr marL="805180" indent="-805180" algn="just"/>
            <a:r>
              <a:rPr lang="en-US" altLang="vi-VN">
                <a:ln w="28575" cap="flat" cmpd="sng">
                  <a:solidFill>
                    <a:srgbClr val="C34D07"/>
                  </a:solidFill>
                  <a:prstDash val="solid"/>
                  <a:round/>
                </a:ln>
                <a:solidFill>
                  <a:srgbClr val="FE9B1C"/>
                </a:solidFill>
                <a:effectLst>
                  <a:reflection endPos="0" dist="152400" dir="5400000" sy="-100000" algn="bl" rotWithShape="0"/>
                </a:effectLst>
              </a:rPr>
              <a:t>2</a:t>
            </a:r>
            <a:r>
              <a:rPr lang="vi-VN" altLang="en-US">
                <a:ln w="28575" cap="flat" cmpd="sng">
                  <a:solidFill>
                    <a:srgbClr val="C34D07"/>
                  </a:solidFill>
                  <a:prstDash val="solid"/>
                  <a:round/>
                </a:ln>
                <a:solidFill>
                  <a:srgbClr val="FE9B1C"/>
                </a:solidFill>
                <a:effectLst>
                  <a:reflection endPos="0" dist="152400" dir="5400000" sy="-100000" algn="bl" rotWithShape="0"/>
                </a:effectLst>
              </a:rPr>
              <a:t>.1 </a:t>
            </a:r>
            <a:r>
              <a:rPr lang="en-US" altLang="vi-VN">
                <a:ln w="28575" cap="flat" cmpd="sng">
                  <a:solidFill>
                    <a:srgbClr val="C34D07"/>
                  </a:solidFill>
                  <a:prstDash val="solid"/>
                  <a:round/>
                </a:ln>
                <a:solidFill>
                  <a:srgbClr val="FE9B1C"/>
                </a:solidFill>
                <a:effectLst>
                  <a:reflection endPos="0" dist="152400" dir="5400000" sy="-100000" algn="bl" rotWithShape="0"/>
                </a:effectLst>
              </a:rPr>
              <a:t>KHÁI QUÁT CHUNG VỀ QUẢN LÝ ĐƠN HÀNG NGÀNH MAY</a:t>
            </a:r>
            <a:endParaRPr lang="en-US" altLang="vi-VN">
              <a:ln w="28575" cap="flat" cmpd="sng">
                <a:solidFill>
                  <a:srgbClr val="C34D07"/>
                </a:solidFill>
                <a:prstDash val="solid"/>
                <a:round/>
              </a:ln>
              <a:solidFill>
                <a:srgbClr val="FE9B1C"/>
              </a:solidFill>
              <a:effectLst>
                <a:reflection endPos="0" dist="152400" dir="5400000" sy="-100000" algn="bl" rotWithShape="0"/>
              </a:effectLst>
            </a:endParaRP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3154" y="217170"/>
            <a:ext cx="1339043" cy="914399"/>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p:bldP spid="3" grpId="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3016" y="191770"/>
            <a:ext cx="8925636" cy="582930"/>
          </a:xfrm>
        </p:spPr>
        <p:txBody>
          <a:bodyPr/>
          <a:lstStyle/>
          <a:p>
            <a:r>
              <a:rPr lang="vi-VN" altLang="en-US" b="1">
                <a:solidFill>
                  <a:srgbClr val="CC3300"/>
                </a:solidFill>
              </a:rPr>
              <a:t>2.1.1 Khái niệm:</a:t>
            </a:r>
            <a:endParaRPr lang="vi-VN" altLang="en-US" b="1">
              <a:solidFill>
                <a:srgbClr val="CC3300"/>
              </a:solidFill>
            </a:endParaRPr>
          </a:p>
        </p:txBody>
      </p:sp>
      <p:sp>
        <p:nvSpPr>
          <p:cNvPr id="3" name="Content Placeholder 2"/>
          <p:cNvSpPr>
            <a:spLocks noGrp="1"/>
          </p:cNvSpPr>
          <p:nvPr>
            <p:ph sz="half" idx="1"/>
          </p:nvPr>
        </p:nvSpPr>
        <p:spPr>
          <a:xfrm>
            <a:off x="975854" y="883285"/>
            <a:ext cx="9839960" cy="965200"/>
          </a:xfrm>
        </p:spPr>
        <p:txBody>
          <a:bodyPr/>
          <a:lstStyle/>
          <a:p>
            <a:r>
              <a:rPr lang="en-US" sz="2800"/>
              <a:t>Đơn hàng ngành may là những hợp đồng sản xuất sản phẩm may cụ thể: áo khoác, quần, váy, đầm</a:t>
            </a:r>
            <a:r>
              <a:rPr lang="en-US" sz="2800" smtClean="0"/>
              <a:t>,…</a:t>
            </a:r>
            <a:endParaRPr lang="en-US" sz="2800"/>
          </a:p>
        </p:txBody>
      </p:sp>
      <p:pic>
        <p:nvPicPr>
          <p:cNvPr id="5" name="Content Placeholder 4"/>
          <p:cNvPicPr>
            <a:picLocks noGrp="1" noChangeAspect="1"/>
          </p:cNvPicPr>
          <p:nvPr>
            <p:ph sz="half" idx="2"/>
          </p:nvPr>
        </p:nvPicPr>
        <p:blipFill>
          <a:blip r:embed="rId1"/>
          <a:stretch>
            <a:fillRect/>
          </a:stretch>
        </p:blipFill>
        <p:spPr>
          <a:xfrm>
            <a:off x="10795" y="1939290"/>
            <a:ext cx="6388100" cy="3909060"/>
          </a:xfrm>
          <a:prstGeom prst="rect">
            <a:avLst/>
          </a:prstGeom>
        </p:spPr>
      </p:pic>
      <p:pic>
        <p:nvPicPr>
          <p:cNvPr id="6" name="Picture 5"/>
          <p:cNvPicPr>
            <a:picLocks noChangeAspect="1"/>
          </p:cNvPicPr>
          <p:nvPr/>
        </p:nvPicPr>
        <p:blipFill>
          <a:blip r:embed="rId2"/>
          <a:stretch>
            <a:fillRect/>
          </a:stretch>
        </p:blipFill>
        <p:spPr>
          <a:xfrm>
            <a:off x="6106795" y="2743200"/>
            <a:ext cx="6130925" cy="4093210"/>
          </a:xfrm>
          <a:prstGeom prst="rect">
            <a:avLst/>
          </a:prstGeom>
        </p:spPr>
      </p:pic>
      <p:grpSp>
        <p:nvGrpSpPr>
          <p:cNvPr id="9" name="Group 8"/>
          <p:cNvGrpSpPr/>
          <p:nvPr/>
        </p:nvGrpSpPr>
        <p:grpSpPr>
          <a:xfrm>
            <a:off x="26035" y="1939290"/>
            <a:ext cx="12226290" cy="4897120"/>
            <a:chOff x="17" y="3038"/>
            <a:chExt cx="19254" cy="7712"/>
          </a:xfrm>
        </p:grpSpPr>
        <p:pic>
          <p:nvPicPr>
            <p:cNvPr id="7" name="Content Placeholder 4"/>
            <p:cNvPicPr>
              <a:picLocks noChangeAspect="1"/>
            </p:cNvPicPr>
            <p:nvPr/>
          </p:nvPicPr>
          <p:blipFill>
            <a:blip r:embed="rId1"/>
            <a:stretch>
              <a:fillRect/>
            </a:stretch>
          </p:blipFill>
          <p:spPr>
            <a:xfrm>
              <a:off x="17" y="3038"/>
              <a:ext cx="10060" cy="6156"/>
            </a:xfrm>
            <a:prstGeom prst="rect">
              <a:avLst/>
            </a:prstGeom>
            <a:noFill/>
            <a:ln w="9525">
              <a:noFill/>
            </a:ln>
          </p:spPr>
        </p:pic>
        <p:pic>
          <p:nvPicPr>
            <p:cNvPr id="8" name="Picture 7"/>
            <p:cNvPicPr>
              <a:picLocks noChangeAspect="1"/>
            </p:cNvPicPr>
            <p:nvPr/>
          </p:nvPicPr>
          <p:blipFill>
            <a:blip r:embed="rId2"/>
            <a:stretch>
              <a:fillRect/>
            </a:stretch>
          </p:blipFill>
          <p:spPr>
            <a:xfrm>
              <a:off x="9617" y="4304"/>
              <a:ext cx="9655" cy="6446"/>
            </a:xfrm>
            <a:prstGeom prst="rect">
              <a:avLst/>
            </a:prstGeom>
          </p:spPr>
        </p:pic>
      </p:grpSp>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045" y="0"/>
            <a:ext cx="1134016" cy="774391"/>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ox(in)">
                                      <p:cBhvr>
                                        <p:cTn id="7" dur="20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3" presetClass="entr" presetSubtype="10"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blinds(horizontal)">
                                      <p:cBhvr>
                                        <p:cTn id="16"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3" grpId="0" build="p"/>
      <p:bldP spid="3" grpId="1"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2"/>
          <p:cNvSpPr>
            <a:spLocks noGrp="1"/>
          </p:cNvSpPr>
          <p:nvPr/>
        </p:nvSpPr>
        <p:spPr>
          <a:xfrm>
            <a:off x="26045" y="945989"/>
            <a:ext cx="11025505" cy="2218331"/>
          </a:xfrm>
          <a:prstGeom prst="rect">
            <a:avLst/>
          </a:prstGeom>
          <a:noFill/>
          <a:ln w="9525">
            <a:noFill/>
          </a:ln>
        </p:spPr>
        <p:txBody>
          <a:bodyPr/>
          <a:lst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2800" smtClean="0"/>
              <a:t>QLĐH </a:t>
            </a:r>
            <a:r>
              <a:rPr lang="en-US" sz="2800"/>
              <a:t>ngành may là chuỗi công tác thực hiện thông qua quá trình làm việc với khách hàng bắt đầu từ giai đoạn thương mại, phát triển mẫu sản phẩm</a:t>
            </a:r>
            <a:r>
              <a:rPr lang="vi-VN" altLang="en-US" sz="2800"/>
              <a:t>.....</a:t>
            </a:r>
            <a:r>
              <a:rPr lang="en-US" sz="2800"/>
              <a:t> cho đến khi hoàn thành sản phẩm theo đúng yêu cầu chất lượng, số lượng và đúng thời gian giao hàng đã ký kết trên hợp đồng với giá cả đã thỏa thuận </a:t>
            </a:r>
            <a:endParaRPr lang="en-US" sz="2800"/>
          </a:p>
        </p:txBody>
      </p:sp>
      <p:pic>
        <p:nvPicPr>
          <p:cNvPr id="7" name="Content Placeholder 6"/>
          <p:cNvPicPr>
            <a:picLocks noGrp="1" noChangeAspect="1"/>
          </p:cNvPicPr>
          <p:nvPr>
            <p:ph idx="1"/>
          </p:nvPr>
        </p:nvPicPr>
        <p:blipFill>
          <a:blip r:embed="rId1"/>
          <a:stretch>
            <a:fillRect/>
          </a:stretch>
        </p:blipFill>
        <p:spPr>
          <a:xfrm>
            <a:off x="1692323" y="3336880"/>
            <a:ext cx="8117300" cy="3273648"/>
          </a:xfrm>
          <a:prstGeom prst="rect">
            <a:avLst/>
          </a:prstGeom>
        </p:spPr>
      </p:pic>
      <p:sp>
        <p:nvSpPr>
          <p:cNvPr id="8" name="Title 1"/>
          <p:cNvSpPr>
            <a:spLocks noGrp="1"/>
          </p:cNvSpPr>
          <p:nvPr>
            <p:ph type="title"/>
          </p:nvPr>
        </p:nvSpPr>
        <p:spPr>
          <a:xfrm>
            <a:off x="1433016" y="190500"/>
            <a:ext cx="8925636" cy="582930"/>
          </a:xfrm>
        </p:spPr>
        <p:txBody>
          <a:bodyPr/>
          <a:lstStyle/>
          <a:p>
            <a:r>
              <a:rPr lang="vi-VN" altLang="en-US" b="1">
                <a:solidFill>
                  <a:srgbClr val="CC3300"/>
                </a:solidFill>
              </a:rPr>
              <a:t>2.1.1 Khái niệm:</a:t>
            </a:r>
            <a:endParaRPr lang="vi-VN" altLang="en-US" b="1">
              <a:solidFill>
                <a:srgbClr val="CC3300"/>
              </a:solidFill>
            </a:endParaRPr>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045" y="0"/>
            <a:ext cx="1134016" cy="774391"/>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4" presetClass="entr" presetSubtype="16" fill="hold" grpId="0" nodeType="click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box(in)">
                                      <p:cBhvr>
                                        <p:cTn id="16"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8" grpId="0"/>
      <p:bldP spid="8" grpId="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2033" y="95729"/>
            <a:ext cx="8460295" cy="877285"/>
          </a:xfrm>
        </p:spPr>
        <p:txBody>
          <a:bodyPr/>
          <a:lstStyle/>
          <a:p>
            <a:r>
              <a:rPr lang="vi-VN" altLang="en-US" b="1" dirty="0">
                <a:solidFill>
                  <a:srgbClr val="CC3300"/>
                </a:solidFill>
              </a:rPr>
              <a:t>2.1.2 Vai trò</a:t>
            </a:r>
            <a:r>
              <a:rPr lang="vi-VN" altLang="en-US" b="1" dirty="0" smtClean="0">
                <a:solidFill>
                  <a:srgbClr val="CC3300"/>
                </a:solidFill>
              </a:rPr>
              <a:t>:</a:t>
            </a:r>
            <a:br>
              <a:rPr lang="en-US" altLang="en-US" b="1" dirty="0" smtClean="0">
                <a:solidFill>
                  <a:srgbClr val="CC3300"/>
                </a:solidFill>
              </a:rPr>
            </a:br>
            <a:endParaRPr lang="vi-VN" altLang="en-US" sz="2000" b="1" dirty="0">
              <a:solidFill>
                <a:srgbClr val="FF0000"/>
              </a:solidFill>
            </a:endParaRPr>
          </a:p>
        </p:txBody>
      </p:sp>
      <p:pic>
        <p:nvPicPr>
          <p:cNvPr id="4" name="Picture 1"/>
          <p:cNvPicPr>
            <a:picLocks noGrp="1" noChangeAspect="1" noChangeArrowheads="1"/>
          </p:cNvPicPr>
          <p:nvPr>
            <p:ph idx="1"/>
          </p:nvPr>
        </p:nvPicPr>
        <p:blipFill>
          <a:blip r:embed="rId1" cstate="print">
            <a:extLst>
              <a:ext uri="{28A0092B-C50C-407E-A947-70E740481C1C}">
                <a14:useLocalDpi xmlns:a14="http://schemas.microsoft.com/office/drawing/2010/main" val="0"/>
              </a:ext>
            </a:extLst>
          </a:blip>
          <a:srcRect/>
          <a:stretch>
            <a:fillRect/>
          </a:stretch>
        </p:blipFill>
        <p:spPr>
          <a:xfrm>
            <a:off x="2270125" y="1056738"/>
            <a:ext cx="7650480" cy="4953000"/>
          </a:xfrm>
          <a:prstGeom prst="rect">
            <a:avLst/>
          </a:prstGeom>
          <a:noFill/>
        </p:spPr>
      </p:pic>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045" y="0"/>
            <a:ext cx="1134016" cy="774391"/>
          </a:xfrm>
          <a:prstGeom prst="rect">
            <a:avLst/>
          </a:prstGeom>
        </p:spPr>
      </p:pic>
      <p:sp>
        <p:nvSpPr>
          <p:cNvPr id="3" name="Title 1"/>
          <p:cNvSpPr>
            <a:spLocks noGrp="1"/>
          </p:cNvSpPr>
          <p:nvPr/>
        </p:nvSpPr>
        <p:spPr>
          <a:xfrm>
            <a:off x="3329305" y="6099810"/>
            <a:ext cx="5521960" cy="877570"/>
          </a:xfrm>
          <a:prstGeom prst="rect">
            <a:avLst/>
          </a:prstGeom>
          <a:noFill/>
          <a:ln w="9525">
            <a:noFill/>
          </a:ln>
        </p:spPr>
        <p:txBody>
          <a:bodyPr anchor="ctr"/>
          <a:lstStyle>
            <a:lvl1pPr algn="l" rtl="0" fontAlgn="base">
              <a:spcBef>
                <a:spcPct val="0"/>
              </a:spcBef>
              <a:spcAft>
                <a:spcPct val="0"/>
              </a:spcAft>
              <a:defRPr sz="3600" kern="1200">
                <a:solidFill>
                  <a:schemeClr val="tx1"/>
                </a:solidFill>
                <a:latin typeface="+mj-lt"/>
                <a:ea typeface="+mj-ea"/>
                <a:cs typeface="+mj-cs"/>
              </a:defRPr>
            </a:lvl1pPr>
            <a:lvl2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2pPr>
            <a:lvl3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3pPr>
            <a:lvl4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4pPr>
            <a:lvl5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5pPr>
            <a:lvl6pPr marL="4572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6pPr>
            <a:lvl7pPr marL="9144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7pPr>
            <a:lvl8pPr marL="13716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8pPr>
            <a:lvl9pPr marL="18288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9pPr>
          </a:lstStyle>
          <a:p>
            <a:pPr algn="ctr"/>
            <a:r>
              <a:rPr lang="en-US" altLang="en-US" sz="3200" b="1" dirty="0" err="1" smtClean="0">
                <a:solidFill>
                  <a:srgbClr val="FF0000"/>
                </a:solidFill>
              </a:rPr>
              <a:t>Sơ</a:t>
            </a:r>
            <a:r>
              <a:rPr lang="en-US" altLang="en-US" sz="3200" b="1" dirty="0" smtClean="0">
                <a:solidFill>
                  <a:srgbClr val="FF0000"/>
                </a:solidFill>
              </a:rPr>
              <a:t> </a:t>
            </a:r>
            <a:r>
              <a:rPr lang="en-US" altLang="en-US" sz="3200" b="1" dirty="0" err="1" smtClean="0">
                <a:solidFill>
                  <a:srgbClr val="FF0000"/>
                </a:solidFill>
              </a:rPr>
              <a:t>đồ</a:t>
            </a:r>
            <a:r>
              <a:rPr lang="en-US" altLang="en-US" sz="3200" b="1" dirty="0" smtClean="0">
                <a:solidFill>
                  <a:srgbClr val="FF0000"/>
                </a:solidFill>
              </a:rPr>
              <a:t> </a:t>
            </a:r>
            <a:r>
              <a:rPr lang="en-US" altLang="en-US" sz="3200" b="1" dirty="0" err="1" smtClean="0">
                <a:solidFill>
                  <a:srgbClr val="FF0000"/>
                </a:solidFill>
              </a:rPr>
              <a:t>mối</a:t>
            </a:r>
            <a:r>
              <a:rPr lang="en-US" altLang="en-US" sz="3200" b="1" dirty="0" smtClean="0">
                <a:solidFill>
                  <a:srgbClr val="FF0000"/>
                </a:solidFill>
              </a:rPr>
              <a:t> </a:t>
            </a:r>
            <a:r>
              <a:rPr lang="en-US" altLang="en-US" sz="3200" b="1" dirty="0" err="1" smtClean="0">
                <a:solidFill>
                  <a:srgbClr val="FF0000"/>
                </a:solidFill>
              </a:rPr>
              <a:t>liên</a:t>
            </a:r>
            <a:r>
              <a:rPr lang="en-US" altLang="en-US" sz="3200" b="1" dirty="0" smtClean="0">
                <a:solidFill>
                  <a:srgbClr val="FF0000"/>
                </a:solidFill>
              </a:rPr>
              <a:t> </a:t>
            </a:r>
            <a:r>
              <a:rPr lang="en-US" altLang="en-US" sz="3200" b="1" dirty="0" err="1" smtClean="0">
                <a:solidFill>
                  <a:srgbClr val="FF0000"/>
                </a:solidFill>
              </a:rPr>
              <a:t>kết</a:t>
            </a:r>
            <a:endParaRPr lang="vi-VN" altLang="en-US" sz="3200"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 presetClass="entr" presetSubtype="1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horizontal)">
                                      <p:cBhvr>
                                        <p:cTn id="11" dur="500"/>
                                        <p:tgtEl>
                                          <p:spTgt spid="4"/>
                                        </p:tgtEl>
                                      </p:cBhvr>
                                    </p:animEffect>
                                  </p:childTnLst>
                                </p:cTn>
                              </p:par>
                            </p:childTnLst>
                          </p:cTn>
                        </p:par>
                      </p:childTnLst>
                    </p:cTn>
                  </p:par>
                  <p:par>
                    <p:cTn id="12" fill="hold">
                      <p:stCondLst>
                        <p:cond delay="indefinite"/>
                      </p:stCondLst>
                      <p:childTnLst>
                        <p:par>
                          <p:cTn id="13" fill="hold">
                            <p:stCondLst>
                              <p:cond delay="0"/>
                            </p:stCondLst>
                            <p:childTnLst>
                              <p:par>
                                <p:cTn id="14" presetID="14" presetClass="entr" presetSubtype="10" fill="hold" grpId="0"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randombar(horizontal)">
                                      <p:cBhvr>
                                        <p:cTn id="16"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3" grpId="0"/>
      <p:bldP spid="3" grpId="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4"/>
          <p:cNvSpPr/>
          <p:nvPr/>
        </p:nvSpPr>
        <p:spPr>
          <a:xfrm>
            <a:off x="-3810" y="4859655"/>
            <a:ext cx="4681220" cy="2003425"/>
          </a:xfrm>
          <a:prstGeom prst="rect">
            <a:avLst/>
          </a:prstGeom>
          <a:solidFill>
            <a:srgbClr val="FF99FF"/>
          </a:solidFill>
        </p:spPr>
        <p:style>
          <a:lnRef idx="0">
            <a:schemeClr val="dk1"/>
          </a:lnRef>
          <a:fillRef idx="3">
            <a:schemeClr val="dk1"/>
          </a:fillRef>
          <a:effectRef idx="3">
            <a:schemeClr val="dk1"/>
          </a:effectRef>
          <a:fontRef idx="minor">
            <a:schemeClr val="lt1"/>
          </a:fontRef>
        </p:style>
        <p:txBody>
          <a:bodyPr rtlCol="0" anchor="ctr"/>
          <a:lstStyle/>
          <a:p>
            <a:pPr marL="285750" indent="-285750" algn="just">
              <a:buFont typeface="Wingdings" panose="05000000000000000000" pitchFamily="2" charset="2"/>
              <a:buChar char="§"/>
            </a:pPr>
            <a:r>
              <a:rPr lang="en-US" sz="2000" dirty="0" err="1" smtClean="0">
                <a:solidFill>
                  <a:srgbClr val="000000"/>
                </a:solidFill>
                <a:latin typeface="Arial" panose="020B0604020202020204"/>
                <a:cs typeface="Arial" panose="020B0604020202020204"/>
              </a:rPr>
              <a:t>Giải</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quyết</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các</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vấn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đề</a:t>
            </a:r>
            <a:r>
              <a:rPr lang="en-US" sz="2000" dirty="0" smtClean="0">
                <a:solidFill>
                  <a:srgbClr val="000000"/>
                </a:solidFill>
                <a:latin typeface="Arial" panose="020B0604020202020204"/>
                <a:cs typeface="Arial" panose="020B0604020202020204"/>
              </a:rPr>
              <a:t> </a:t>
            </a:r>
            <a:endParaRPr lang="en-US" sz="2000" dirty="0" smtClean="0">
              <a:solidFill>
                <a:srgbClr val="000000"/>
              </a:solidFill>
              <a:latin typeface="Arial" panose="020B0604020202020204"/>
              <a:cs typeface="Arial" panose="020B0604020202020204"/>
            </a:endParaRPr>
          </a:p>
          <a:p>
            <a:pPr marL="285750" indent="-285750" algn="just">
              <a:buFont typeface="Wingdings" panose="05000000000000000000" pitchFamily="2" charset="2"/>
              <a:buChar char="§"/>
            </a:pPr>
            <a:r>
              <a:rPr lang="en-US" sz="2000" dirty="0" err="1" smtClean="0">
                <a:solidFill>
                  <a:srgbClr val="000000"/>
                </a:solidFill>
                <a:latin typeface="Arial" panose="020B0604020202020204"/>
                <a:cs typeface="Arial" panose="020B0604020202020204"/>
              </a:rPr>
              <a:t>Ứng</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phó</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kịp</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thời</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các</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biến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cố</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bất</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ngờ</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các</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sự</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cố</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phát</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sinh</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trong</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quá</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trình</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xử</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lý</a:t>
            </a:r>
            <a:r>
              <a:rPr lang="en-US" sz="2000" dirty="0" smtClean="0">
                <a:solidFill>
                  <a:srgbClr val="000000"/>
                </a:solidFill>
                <a:latin typeface="Arial" panose="020B0604020202020204"/>
                <a:cs typeface="Arial" panose="020B0604020202020204"/>
              </a:rPr>
              <a:t> ĐH, </a:t>
            </a:r>
            <a:r>
              <a:rPr lang="en-US" sz="2000" dirty="0" err="1" smtClean="0">
                <a:solidFill>
                  <a:srgbClr val="000000"/>
                </a:solidFill>
                <a:latin typeface="Arial" panose="020B0604020202020204"/>
                <a:cs typeface="Arial" panose="020B0604020202020204"/>
              </a:rPr>
              <a:t>chào</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giá</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phát</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triển</a:t>
            </a:r>
            <a:r>
              <a:rPr lang="en-US" sz="2000" dirty="0" smtClean="0">
                <a:solidFill>
                  <a:srgbClr val="000000"/>
                </a:solidFill>
                <a:latin typeface="Arial" panose="020B0604020202020204"/>
                <a:cs typeface="Arial" panose="020B0604020202020204"/>
              </a:rPr>
              <a:t> NPL, </a:t>
            </a:r>
            <a:r>
              <a:rPr lang="en-US" sz="2000" dirty="0" err="1" smtClean="0">
                <a:solidFill>
                  <a:srgbClr val="000000"/>
                </a:solidFill>
                <a:latin typeface="Arial" panose="020B0604020202020204"/>
                <a:cs typeface="Arial" panose="020B0604020202020204"/>
              </a:rPr>
              <a:t>cũng</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như</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trong</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quá</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trình</a:t>
            </a:r>
            <a:r>
              <a:rPr lang="en-US" sz="2000" dirty="0" smtClean="0">
                <a:solidFill>
                  <a:srgbClr val="000000"/>
                </a:solidFill>
                <a:latin typeface="Arial" panose="020B0604020202020204"/>
                <a:cs typeface="Arial" panose="020B0604020202020204"/>
              </a:rPr>
              <a:t> SX.</a:t>
            </a:r>
            <a:endParaRPr lang="en-US" sz="2000" dirty="0">
              <a:solidFill>
                <a:srgbClr val="000000"/>
              </a:solidFill>
              <a:latin typeface="Arial" panose="020B0604020202020204"/>
              <a:cs typeface="Arial" panose="020B0604020202020204"/>
            </a:endParaRPr>
          </a:p>
        </p:txBody>
      </p:sp>
      <p:sp>
        <p:nvSpPr>
          <p:cNvPr id="4" name="Oval 3"/>
          <p:cNvSpPr/>
          <p:nvPr/>
        </p:nvSpPr>
        <p:spPr>
          <a:xfrm>
            <a:off x="3248025" y="3378835"/>
            <a:ext cx="5067300" cy="1134745"/>
          </a:xfrm>
          <a:prstGeom prst="ellipse">
            <a:avLst/>
          </a:prstGeom>
          <a:pattFill prst="ltUpDiag">
            <a:fgClr>
              <a:schemeClr val="tx1"/>
            </a:fgClr>
            <a:bgClr>
              <a:schemeClr val="accent2">
                <a:lumMod val="75000"/>
              </a:schemeClr>
            </a:bgClr>
          </a:pattFill>
        </p:spPr>
        <p:style>
          <a:lnRef idx="0">
            <a:schemeClr val="accent1"/>
          </a:lnRef>
          <a:fillRef idx="3">
            <a:schemeClr val="accent1"/>
          </a:fillRef>
          <a:effectRef idx="3">
            <a:schemeClr val="accent1"/>
          </a:effectRef>
          <a:fontRef idx="minor">
            <a:schemeClr val="lt1"/>
          </a:fontRef>
        </p:style>
        <p:txBody>
          <a:bodyPr rtlCol="0" anchor="ctr"/>
          <a:lstStyle/>
          <a:p>
            <a:pPr algn="ctr"/>
            <a:r>
              <a:rPr lang="en-US" sz="3000" b="1" dirty="0" smtClean="0">
                <a:latin typeface="Arial" panose="020B0604020202020204"/>
                <a:cs typeface="Arial" panose="020B0604020202020204"/>
              </a:rPr>
              <a:t>MERCHANDISER</a:t>
            </a:r>
            <a:endParaRPr lang="en-US" sz="3000" b="1" dirty="0">
              <a:latin typeface="Arial" panose="020B0604020202020204"/>
              <a:cs typeface="Arial" panose="020B0604020202020204"/>
            </a:endParaRPr>
          </a:p>
        </p:txBody>
      </p:sp>
      <p:sp>
        <p:nvSpPr>
          <p:cNvPr id="5" name="Rectangle 2"/>
          <p:cNvSpPr/>
          <p:nvPr/>
        </p:nvSpPr>
        <p:spPr>
          <a:xfrm>
            <a:off x="-16510" y="990600"/>
            <a:ext cx="4693920" cy="2003425"/>
          </a:xfrm>
          <a:prstGeom prst="rect">
            <a:avLst/>
          </a:prstGeom>
          <a:solidFill>
            <a:schemeClr val="accent2">
              <a:lumMod val="20000"/>
              <a:lumOff val="80000"/>
            </a:schemeClr>
          </a:solidFill>
        </p:spPr>
        <p:style>
          <a:lnRef idx="0">
            <a:schemeClr val="accent3"/>
          </a:lnRef>
          <a:fillRef idx="3">
            <a:schemeClr val="accent3"/>
          </a:fillRef>
          <a:effectRef idx="3">
            <a:schemeClr val="accent3"/>
          </a:effectRef>
          <a:fontRef idx="minor">
            <a:schemeClr val="lt1"/>
          </a:fontRef>
        </p:style>
        <p:txBody>
          <a:bodyPr rtlCol="0" anchor="ctr"/>
          <a:lstStyle/>
          <a:p>
            <a:pPr algn="just"/>
            <a:r>
              <a:rPr lang="en-US" sz="2000" dirty="0" err="1" smtClean="0">
                <a:solidFill>
                  <a:srgbClr val="0000FF"/>
                </a:solidFill>
                <a:latin typeface="Arial" panose="020B0604020202020204"/>
                <a:cs typeface="Arial" panose="020B0604020202020204"/>
              </a:rPr>
              <a:t>Là</a:t>
            </a:r>
            <a:r>
              <a:rPr lang="en-US" sz="2000" dirty="0" smtClean="0">
                <a:solidFill>
                  <a:srgbClr val="0000FF"/>
                </a:solidFill>
                <a:latin typeface="Arial" panose="020B0604020202020204"/>
                <a:cs typeface="Arial" panose="020B0604020202020204"/>
              </a:rPr>
              <a:t> </a:t>
            </a:r>
            <a:r>
              <a:rPr lang="en-US" sz="2000" dirty="0" err="1" smtClean="0">
                <a:solidFill>
                  <a:srgbClr val="0000FF"/>
                </a:solidFill>
                <a:latin typeface="Arial" panose="020B0604020202020204"/>
                <a:cs typeface="Arial" panose="020B0604020202020204"/>
              </a:rPr>
              <a:t>đầu</a:t>
            </a:r>
            <a:r>
              <a:rPr lang="en-US" sz="2000" dirty="0" smtClean="0">
                <a:solidFill>
                  <a:srgbClr val="0000FF"/>
                </a:solidFill>
                <a:latin typeface="Arial" panose="020B0604020202020204"/>
                <a:cs typeface="Arial" panose="020B0604020202020204"/>
              </a:rPr>
              <a:t> </a:t>
            </a:r>
            <a:r>
              <a:rPr lang="en-US" sz="2000" dirty="0" err="1" smtClean="0">
                <a:solidFill>
                  <a:srgbClr val="0000FF"/>
                </a:solidFill>
                <a:latin typeface="Arial" panose="020B0604020202020204"/>
                <a:cs typeface="Arial" panose="020B0604020202020204"/>
              </a:rPr>
              <a:t>mối</a:t>
            </a:r>
            <a:r>
              <a:rPr lang="en-US" sz="2000" dirty="0" smtClean="0">
                <a:solidFill>
                  <a:srgbClr val="0000FF"/>
                </a:solidFill>
                <a:latin typeface="Arial" panose="020B0604020202020204"/>
                <a:cs typeface="Arial" panose="020B0604020202020204"/>
              </a:rPr>
              <a:t> </a:t>
            </a:r>
            <a:r>
              <a:rPr lang="en-US" sz="2000" dirty="0" err="1" smtClean="0">
                <a:solidFill>
                  <a:srgbClr val="0000FF"/>
                </a:solidFill>
                <a:latin typeface="Arial" panose="020B0604020202020204"/>
                <a:cs typeface="Arial" panose="020B0604020202020204"/>
              </a:rPr>
              <a:t>thông</a:t>
            </a:r>
            <a:r>
              <a:rPr lang="en-US" sz="2000" dirty="0" smtClean="0">
                <a:solidFill>
                  <a:srgbClr val="0000FF"/>
                </a:solidFill>
                <a:latin typeface="Arial" panose="020B0604020202020204"/>
                <a:cs typeface="Arial" panose="020B0604020202020204"/>
              </a:rPr>
              <a:t> tin:</a:t>
            </a:r>
            <a:endParaRPr lang="en-US" sz="2000" dirty="0" smtClean="0">
              <a:solidFill>
                <a:srgbClr val="0000FF"/>
              </a:solidFill>
              <a:latin typeface="Arial" panose="020B0604020202020204"/>
              <a:cs typeface="Arial" panose="020B0604020202020204"/>
            </a:endParaRPr>
          </a:p>
          <a:p>
            <a:pPr marL="285750" indent="-285750" algn="just">
              <a:buFont typeface="Wingdings" panose="05000000000000000000" pitchFamily="2" charset="2"/>
              <a:buChar char="§"/>
            </a:pPr>
            <a:r>
              <a:rPr lang="en-US" sz="2000" dirty="0" err="1" smtClean="0">
                <a:solidFill>
                  <a:schemeClr val="tx1"/>
                </a:solidFill>
                <a:latin typeface="Arial" panose="020B0604020202020204"/>
                <a:cs typeface="Arial" panose="020B0604020202020204"/>
              </a:rPr>
              <a:t>Tiếp</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nhận</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trực</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tiếp</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từ</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khách</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hàng</a:t>
            </a:r>
            <a:r>
              <a:rPr lang="en-US" sz="2000" dirty="0" smtClean="0">
                <a:solidFill>
                  <a:schemeClr val="tx1"/>
                </a:solidFill>
                <a:latin typeface="Arial" panose="020B0604020202020204"/>
                <a:cs typeface="Arial" panose="020B0604020202020204"/>
              </a:rPr>
              <a:t>,</a:t>
            </a:r>
            <a:endParaRPr lang="en-US" sz="2000" dirty="0" smtClean="0">
              <a:solidFill>
                <a:schemeClr val="tx1"/>
              </a:solidFill>
              <a:latin typeface="Arial" panose="020B0604020202020204"/>
              <a:cs typeface="Arial" panose="020B0604020202020204"/>
            </a:endParaRPr>
          </a:p>
          <a:p>
            <a:pPr marL="285750" indent="-285750" algn="just">
              <a:buFont typeface="Wingdings" panose="05000000000000000000" pitchFamily="2" charset="2"/>
              <a:buChar char="§"/>
            </a:pPr>
            <a:r>
              <a:rPr lang="en-US" sz="2000" dirty="0" err="1" smtClean="0">
                <a:solidFill>
                  <a:schemeClr val="tx1"/>
                </a:solidFill>
                <a:latin typeface="Arial" panose="020B0604020202020204"/>
                <a:cs typeface="Arial" panose="020B0604020202020204"/>
              </a:rPr>
              <a:t>Chuyển</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tải</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những</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thông</a:t>
            </a:r>
            <a:r>
              <a:rPr lang="en-US" sz="2000" dirty="0" smtClean="0">
                <a:solidFill>
                  <a:schemeClr val="tx1"/>
                </a:solidFill>
                <a:latin typeface="Arial" panose="020B0604020202020204"/>
                <a:cs typeface="Arial" panose="020B0604020202020204"/>
              </a:rPr>
              <a:t> tin </a:t>
            </a:r>
            <a:r>
              <a:rPr lang="en-US" sz="2000" dirty="0" err="1" smtClean="0">
                <a:solidFill>
                  <a:schemeClr val="tx1"/>
                </a:solidFill>
                <a:latin typeface="Arial" panose="020B0604020202020204"/>
                <a:cs typeface="Arial" panose="020B0604020202020204"/>
              </a:rPr>
              <a:t>liên</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quan</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đến</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các</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bộ</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phận</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đến</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nhà</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cung</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ứng</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nhà</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máy</a:t>
            </a:r>
            <a:r>
              <a:rPr lang="en-US" sz="2000" dirty="0" smtClean="0">
                <a:solidFill>
                  <a:schemeClr val="tx1"/>
                </a:solidFill>
                <a:latin typeface="Arial" panose="020B0604020202020204"/>
                <a:cs typeface="Arial" panose="020B0604020202020204"/>
              </a:rPr>
              <a:t> SX.</a:t>
            </a:r>
            <a:endParaRPr lang="en-US" sz="2000" dirty="0">
              <a:solidFill>
                <a:schemeClr val="tx1"/>
              </a:solidFill>
              <a:latin typeface="Arial" panose="020B0604020202020204"/>
              <a:cs typeface="Arial" panose="020B0604020202020204"/>
            </a:endParaRPr>
          </a:p>
        </p:txBody>
      </p:sp>
      <p:sp>
        <p:nvSpPr>
          <p:cNvPr id="6" name="Rectangle 3"/>
          <p:cNvSpPr/>
          <p:nvPr/>
        </p:nvSpPr>
        <p:spPr>
          <a:xfrm>
            <a:off x="6694170" y="1050290"/>
            <a:ext cx="4698365" cy="2003425"/>
          </a:xfrm>
          <a:prstGeom prst="rect">
            <a:avLst/>
          </a:prstGeom>
          <a:solidFill>
            <a:srgbClr val="FFFFCC"/>
          </a:solidFill>
        </p:spPr>
        <p:style>
          <a:lnRef idx="0">
            <a:schemeClr val="dk1"/>
          </a:lnRef>
          <a:fillRef idx="3">
            <a:schemeClr val="dk1"/>
          </a:fillRef>
          <a:effectRef idx="3">
            <a:schemeClr val="dk1"/>
          </a:effectRef>
          <a:fontRef idx="minor">
            <a:schemeClr val="lt1"/>
          </a:fontRef>
        </p:style>
        <p:txBody>
          <a:bodyPr rtlCol="0" anchor="ctr"/>
          <a:lstStyle/>
          <a:p>
            <a:pPr marL="285750" indent="-285750" algn="just">
              <a:buFont typeface="Wingdings" panose="05000000000000000000" pitchFamily="2" charset="2"/>
              <a:buChar char="§"/>
            </a:pPr>
            <a:r>
              <a:rPr lang="en-US" sz="2000" dirty="0" err="1" smtClean="0">
                <a:solidFill>
                  <a:srgbClr val="000000"/>
                </a:solidFill>
                <a:latin typeface="Arial" panose="020B0604020202020204"/>
                <a:cs typeface="Arial" panose="020B0604020202020204"/>
              </a:rPr>
              <a:t>Xử</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lý</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mọi</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thông</a:t>
            </a:r>
            <a:r>
              <a:rPr lang="en-US" sz="2000" dirty="0" smtClean="0">
                <a:solidFill>
                  <a:srgbClr val="000000"/>
                </a:solidFill>
                <a:latin typeface="Arial" panose="020B0604020202020204"/>
                <a:cs typeface="Arial" panose="020B0604020202020204"/>
              </a:rPr>
              <a:t> tin </a:t>
            </a:r>
            <a:r>
              <a:rPr lang="en-US" sz="2000" dirty="0" err="1" smtClean="0">
                <a:solidFill>
                  <a:srgbClr val="000000"/>
                </a:solidFill>
                <a:latin typeface="Arial" panose="020B0604020202020204"/>
                <a:cs typeface="Arial" panose="020B0604020202020204"/>
              </a:rPr>
              <a:t>tiếp</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nhận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được</a:t>
            </a:r>
            <a:r>
              <a:rPr lang="en-US" sz="2000" dirty="0" smtClean="0">
                <a:solidFill>
                  <a:srgbClr val="000000"/>
                </a:solidFill>
                <a:latin typeface="Arial" panose="020B0604020202020204"/>
                <a:cs typeface="Arial" panose="020B0604020202020204"/>
              </a:rPr>
              <a:t>, </a:t>
            </a:r>
            <a:endParaRPr lang="en-US" sz="2000" dirty="0" smtClean="0">
              <a:solidFill>
                <a:srgbClr val="000000"/>
              </a:solidFill>
              <a:latin typeface="Arial" panose="020B0604020202020204"/>
              <a:cs typeface="Arial" panose="020B0604020202020204"/>
            </a:endParaRPr>
          </a:p>
          <a:p>
            <a:pPr marL="285750" indent="-285750" algn="just">
              <a:buFont typeface="Wingdings" panose="05000000000000000000" pitchFamily="2" charset="2"/>
              <a:buChar char="§"/>
            </a:pPr>
            <a:r>
              <a:rPr lang="en-US" sz="2000" dirty="0" err="1" smtClean="0">
                <a:solidFill>
                  <a:srgbClr val="000000"/>
                </a:solidFill>
                <a:latin typeface="Arial" panose="020B0604020202020204"/>
                <a:cs typeface="Arial" panose="020B0604020202020204"/>
              </a:rPr>
              <a:t>Phản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hồi</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và</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phổ</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biến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thông</a:t>
            </a:r>
            <a:r>
              <a:rPr lang="en-US" sz="2000" dirty="0" smtClean="0">
                <a:solidFill>
                  <a:srgbClr val="000000"/>
                </a:solidFill>
                <a:latin typeface="Arial" panose="020B0604020202020204"/>
                <a:cs typeface="Arial" panose="020B0604020202020204"/>
              </a:rPr>
              <a:t> tin </a:t>
            </a:r>
            <a:r>
              <a:rPr lang="en-US" sz="2000" dirty="0" err="1" smtClean="0">
                <a:solidFill>
                  <a:srgbClr val="000000"/>
                </a:solidFill>
                <a:latin typeface="Arial" panose="020B0604020202020204"/>
                <a:cs typeface="Arial" panose="020B0604020202020204"/>
              </a:rPr>
              <a:t>đến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các</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bộ</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phận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có</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liên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quan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một</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cách</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kịp</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thời</a:t>
            </a:r>
            <a:r>
              <a:rPr lang="en-US" sz="2000" dirty="0" smtClean="0">
                <a:solidFill>
                  <a:srgbClr val="000000"/>
                </a:solidFill>
                <a:latin typeface="Arial" panose="020B0604020202020204"/>
                <a:cs typeface="Arial" panose="020B0604020202020204"/>
              </a:rPr>
              <a:t>.</a:t>
            </a:r>
            <a:endParaRPr lang="en-US" sz="2000" dirty="0">
              <a:solidFill>
                <a:srgbClr val="000000"/>
              </a:solidFill>
              <a:latin typeface="Arial" panose="020B0604020202020204"/>
              <a:cs typeface="Arial" panose="020B0604020202020204"/>
            </a:endParaRPr>
          </a:p>
        </p:txBody>
      </p:sp>
      <p:sp>
        <p:nvSpPr>
          <p:cNvPr id="8" name="Rectangle 5"/>
          <p:cNvSpPr/>
          <p:nvPr/>
        </p:nvSpPr>
        <p:spPr>
          <a:xfrm>
            <a:off x="6694170" y="4859655"/>
            <a:ext cx="4697730" cy="2002790"/>
          </a:xfrm>
          <a:prstGeom prst="rect">
            <a:avLst/>
          </a:prstGeom>
          <a:solidFill>
            <a:srgbClr val="99FF99"/>
          </a:solidFill>
        </p:spPr>
        <p:style>
          <a:lnRef idx="0">
            <a:schemeClr val="dk1"/>
          </a:lnRef>
          <a:fillRef idx="3">
            <a:schemeClr val="dk1"/>
          </a:fillRef>
          <a:effectRef idx="3">
            <a:schemeClr val="dk1"/>
          </a:effectRef>
          <a:fontRef idx="minor">
            <a:schemeClr val="lt1"/>
          </a:fontRef>
        </p:style>
        <p:txBody>
          <a:bodyPr rtlCol="0" anchor="ctr"/>
          <a:lstStyle/>
          <a:p>
            <a:pPr marL="285750" indent="-285750" algn="just">
              <a:buFont typeface="Wingdings" panose="05000000000000000000" pitchFamily="2" charset="2"/>
              <a:buChar char="§"/>
            </a:pPr>
            <a:r>
              <a:rPr lang="en-US" sz="2000" dirty="0" err="1" smtClean="0">
                <a:solidFill>
                  <a:srgbClr val="000000"/>
                </a:solidFill>
                <a:latin typeface="Arial" panose="020B0604020202020204"/>
                <a:cs typeface="Arial" panose="020B0604020202020204"/>
              </a:rPr>
              <a:t>Thương</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thuyết</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đàm</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phán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với</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khách</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hàng</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và</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nhà</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cung</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cấp</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về</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các</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vấn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đề</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liên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quan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đến</a:t>
            </a:r>
            <a:r>
              <a:rPr lang="en-US" sz="2000" dirty="0" smtClean="0">
                <a:solidFill>
                  <a:srgbClr val="000000"/>
                </a:solidFill>
                <a:latin typeface="Arial" panose="020B0604020202020204"/>
                <a:cs typeface="Arial" panose="020B0604020202020204"/>
              </a:rPr>
              <a:t> ĐH.</a:t>
            </a:r>
            <a:endParaRPr lang="en-US" sz="2000" dirty="0">
              <a:solidFill>
                <a:srgbClr val="000000"/>
              </a:solidFill>
              <a:latin typeface="Arial" panose="020B0604020202020204"/>
              <a:cs typeface="Arial" panose="020B0604020202020204"/>
            </a:endParaRPr>
          </a:p>
        </p:txBody>
      </p:sp>
      <p:sp>
        <p:nvSpPr>
          <p:cNvPr id="9" name="Right Arrow 8"/>
          <p:cNvSpPr/>
          <p:nvPr/>
        </p:nvSpPr>
        <p:spPr>
          <a:xfrm rot="19313466">
            <a:off x="7827645" y="3077845"/>
            <a:ext cx="685165" cy="534670"/>
          </a:xfrm>
          <a:prstGeom prst="rightArrow">
            <a:avLst/>
          </a:prstGeom>
          <a:solidFill>
            <a:srgbClr val="595959"/>
          </a:solidFill>
        </p:spPr>
        <p:style>
          <a:lnRef idx="0">
            <a:schemeClr val="accent2"/>
          </a:lnRef>
          <a:fillRef idx="3">
            <a:schemeClr val="accent2"/>
          </a:fillRef>
          <a:effectRef idx="3">
            <a:schemeClr val="accent2"/>
          </a:effectRef>
          <a:fontRef idx="minor">
            <a:schemeClr val="lt1"/>
          </a:fontRef>
        </p:style>
        <p:txBody>
          <a:bodyPr rtlCol="0" anchor="ctr"/>
          <a:lstStyle/>
          <a:p>
            <a:pPr algn="ctr"/>
            <a:endParaRPr lang="en-US"/>
          </a:p>
        </p:txBody>
      </p:sp>
      <p:sp>
        <p:nvSpPr>
          <p:cNvPr id="10" name="Right Arrow 9"/>
          <p:cNvSpPr/>
          <p:nvPr/>
        </p:nvSpPr>
        <p:spPr>
          <a:xfrm rot="14125564">
            <a:off x="3178810" y="3014345"/>
            <a:ext cx="685165" cy="534670"/>
          </a:xfrm>
          <a:prstGeom prst="rightArrow">
            <a:avLst/>
          </a:prstGeom>
          <a:solidFill>
            <a:schemeClr val="tx1">
              <a:lumMod val="65000"/>
              <a:lumOff val="35000"/>
            </a:schemeClr>
          </a:solidFill>
        </p:spPr>
        <p:style>
          <a:lnRef idx="0">
            <a:schemeClr val="accent2"/>
          </a:lnRef>
          <a:fillRef idx="3">
            <a:schemeClr val="accent2"/>
          </a:fillRef>
          <a:effectRef idx="3">
            <a:schemeClr val="accent2"/>
          </a:effectRef>
          <a:fontRef idx="minor">
            <a:schemeClr val="lt1"/>
          </a:fontRef>
        </p:style>
        <p:txBody>
          <a:bodyPr rtlCol="0" anchor="ctr"/>
          <a:lstStyle/>
          <a:p>
            <a:pPr algn="ctr"/>
            <a:endParaRPr lang="en-US"/>
          </a:p>
        </p:txBody>
      </p:sp>
      <p:sp>
        <p:nvSpPr>
          <p:cNvPr id="11" name="Right Arrow 10"/>
          <p:cNvSpPr/>
          <p:nvPr/>
        </p:nvSpPr>
        <p:spPr>
          <a:xfrm rot="2857854">
            <a:off x="7748905" y="4326890"/>
            <a:ext cx="685165" cy="534670"/>
          </a:xfrm>
          <a:prstGeom prst="rightArrow">
            <a:avLst/>
          </a:prstGeom>
          <a:solidFill>
            <a:srgbClr val="595959"/>
          </a:solidFill>
        </p:spPr>
        <p:style>
          <a:lnRef idx="0">
            <a:schemeClr val="accent2"/>
          </a:lnRef>
          <a:fillRef idx="3">
            <a:schemeClr val="accent2"/>
          </a:fillRef>
          <a:effectRef idx="3">
            <a:schemeClr val="accent2"/>
          </a:effectRef>
          <a:fontRef idx="minor">
            <a:schemeClr val="lt1"/>
          </a:fontRef>
        </p:style>
        <p:txBody>
          <a:bodyPr rtlCol="0" anchor="ctr"/>
          <a:lstStyle/>
          <a:p>
            <a:pPr algn="ctr"/>
            <a:endParaRPr lang="en-US"/>
          </a:p>
        </p:txBody>
      </p:sp>
      <p:sp>
        <p:nvSpPr>
          <p:cNvPr id="12" name="Right Arrow 11"/>
          <p:cNvSpPr/>
          <p:nvPr/>
        </p:nvSpPr>
        <p:spPr>
          <a:xfrm rot="8010903">
            <a:off x="3163570" y="4326255"/>
            <a:ext cx="685165" cy="534670"/>
          </a:xfrm>
          <a:prstGeom prst="rightArrow">
            <a:avLst/>
          </a:prstGeom>
          <a:solidFill>
            <a:srgbClr val="595959"/>
          </a:solidFill>
        </p:spPr>
        <p:style>
          <a:lnRef idx="0">
            <a:schemeClr val="accent2"/>
          </a:lnRef>
          <a:fillRef idx="3">
            <a:schemeClr val="accent2"/>
          </a:fillRef>
          <a:effectRef idx="3">
            <a:schemeClr val="accent2"/>
          </a:effectRef>
          <a:fontRef idx="minor">
            <a:schemeClr val="lt1"/>
          </a:fontRef>
        </p:style>
        <p:txBody>
          <a:bodyPr rtlCol="0" anchor="ctr"/>
          <a:lstStyle/>
          <a:p>
            <a:pPr algn="ctr"/>
            <a:endParaRPr lang="en-US"/>
          </a:p>
        </p:txBody>
      </p:sp>
      <p:sp>
        <p:nvSpPr>
          <p:cNvPr id="13" name="TextBox 11"/>
          <p:cNvSpPr txBox="1"/>
          <p:nvPr/>
        </p:nvSpPr>
        <p:spPr>
          <a:xfrm>
            <a:off x="9738995" y="4483100"/>
            <a:ext cx="184785" cy="369570"/>
          </a:xfrm>
          <a:prstGeom prst="rect">
            <a:avLst/>
          </a:prstGeom>
          <a:noFill/>
        </p:spPr>
        <p:txBody>
          <a:bodyPr wrap="none" rtlCol="0">
            <a:spAutoFit/>
          </a:bodyPr>
          <a:lstStyle/>
          <a:p>
            <a:endParaRPr lang="en-US" dirty="0"/>
          </a:p>
        </p:txBody>
      </p:sp>
      <p:sp>
        <p:nvSpPr>
          <p:cNvPr id="14" name="Title 13"/>
          <p:cNvSpPr>
            <a:spLocks noGrp="1"/>
          </p:cNvSpPr>
          <p:nvPr>
            <p:ph type="title"/>
          </p:nvPr>
        </p:nvSpPr>
        <p:spPr>
          <a:xfrm>
            <a:off x="1473958" y="209550"/>
            <a:ext cx="8911988" cy="582613"/>
          </a:xfrm>
        </p:spPr>
        <p:txBody>
          <a:bodyPr/>
          <a:lstStyle/>
          <a:p>
            <a:r>
              <a:rPr lang="vi-VN" altLang="en-US" b="1">
                <a:solidFill>
                  <a:srgbClr val="CC3300"/>
                </a:solidFill>
                <a:sym typeface="+mn-ea"/>
              </a:rPr>
              <a:t>2.1.2 Vai trò:</a:t>
            </a:r>
            <a:endParaRPr lang="en-US" b="1">
              <a:solidFill>
                <a:srgbClr val="CC3300"/>
              </a:solidFill>
            </a:endParaRPr>
          </a:p>
        </p:txBody>
      </p:sp>
      <p:pic>
        <p:nvPicPr>
          <p:cNvPr id="16" name="Picture 15"/>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26045" y="0"/>
            <a:ext cx="1134016" cy="774391"/>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 presetClass="entr" presetSubtype="1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horizontal)">
                                      <p:cBhvr>
                                        <p:cTn id="11" dur="500"/>
                                        <p:tgtEl>
                                          <p:spTgt spid="4"/>
                                        </p:tgtEl>
                                      </p:cBhvr>
                                    </p:animEffect>
                                  </p:childTnLst>
                                </p:cTn>
                              </p:par>
                            </p:childTnLst>
                          </p:cTn>
                        </p:par>
                      </p:childTnLst>
                    </p:cTn>
                  </p:par>
                  <p:par>
                    <p:cTn id="12" fill="hold">
                      <p:stCondLst>
                        <p:cond delay="indefinite"/>
                      </p:stCondLst>
                      <p:childTnLst>
                        <p:par>
                          <p:cTn id="13" fill="hold">
                            <p:stCondLst>
                              <p:cond delay="0"/>
                            </p:stCondLst>
                            <p:childTnLst>
                              <p:par>
                                <p:cTn id="14" presetID="6" presetClass="entr" presetSubtype="16" fill="hold" grpId="0" nodeType="click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circle(in)">
                                      <p:cBhvr>
                                        <p:cTn id="16" dur="2000"/>
                                        <p:tgtEl>
                                          <p:spTgt spid="10"/>
                                        </p:tgtEl>
                                      </p:cBhvr>
                                    </p:animEffect>
                                  </p:childTnLst>
                                </p:cTn>
                              </p:par>
                            </p:childTnLst>
                          </p:cTn>
                        </p:par>
                      </p:childTnLst>
                    </p:cTn>
                  </p:par>
                  <p:par>
                    <p:cTn id="17" fill="hold">
                      <p:stCondLst>
                        <p:cond delay="indefinite"/>
                      </p:stCondLst>
                      <p:childTnLst>
                        <p:par>
                          <p:cTn id="18" fill="hold">
                            <p:stCondLst>
                              <p:cond delay="0"/>
                            </p:stCondLst>
                            <p:childTnLst>
                              <p:par>
                                <p:cTn id="19" presetID="4" presetClass="entr" presetSubtype="16"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box(in)">
                                      <p:cBhvr>
                                        <p:cTn id="21" dur="2000"/>
                                        <p:tgtEl>
                                          <p:spTgt spid="5"/>
                                        </p:tgtEl>
                                      </p:cBhvr>
                                    </p:animEffect>
                                  </p:childTnLst>
                                </p:cTn>
                              </p:par>
                            </p:childTnLst>
                          </p:cTn>
                        </p:par>
                      </p:childTnLst>
                    </p:cTn>
                  </p:par>
                  <p:par>
                    <p:cTn id="22" fill="hold">
                      <p:stCondLst>
                        <p:cond delay="indefinite"/>
                      </p:stCondLst>
                      <p:childTnLst>
                        <p:par>
                          <p:cTn id="23" fill="hold">
                            <p:stCondLst>
                              <p:cond delay="0"/>
                            </p:stCondLst>
                            <p:childTnLst>
                              <p:par>
                                <p:cTn id="24" presetID="6" presetClass="entr" presetSubtype="16" fill="hold" grpId="0" nodeType="click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circle(in)">
                                      <p:cBhvr>
                                        <p:cTn id="26" dur="2000"/>
                                        <p:tgtEl>
                                          <p:spTgt spid="9"/>
                                        </p:tgtEl>
                                      </p:cBhvr>
                                    </p:animEffect>
                                  </p:childTnLst>
                                </p:cTn>
                              </p:par>
                            </p:childTnLst>
                          </p:cTn>
                        </p:par>
                      </p:childTnLst>
                    </p:cTn>
                  </p:par>
                  <p:par>
                    <p:cTn id="27" fill="hold">
                      <p:stCondLst>
                        <p:cond delay="indefinite"/>
                      </p:stCondLst>
                      <p:childTnLst>
                        <p:par>
                          <p:cTn id="28" fill="hold">
                            <p:stCondLst>
                              <p:cond delay="0"/>
                            </p:stCondLst>
                            <p:childTnLst>
                              <p:par>
                                <p:cTn id="29" presetID="4" presetClass="entr" presetSubtype="16"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box(in)">
                                      <p:cBhvr>
                                        <p:cTn id="31" dur="2000"/>
                                        <p:tgtEl>
                                          <p:spTgt spid="6"/>
                                        </p:tgtEl>
                                      </p:cBhvr>
                                    </p:animEffect>
                                  </p:childTnLst>
                                </p:cTn>
                              </p:par>
                            </p:childTnLst>
                          </p:cTn>
                        </p:par>
                      </p:childTnLst>
                    </p:cTn>
                  </p:par>
                  <p:par>
                    <p:cTn id="32" fill="hold">
                      <p:stCondLst>
                        <p:cond delay="indefinite"/>
                      </p:stCondLst>
                      <p:childTnLst>
                        <p:par>
                          <p:cTn id="33" fill="hold">
                            <p:stCondLst>
                              <p:cond delay="0"/>
                            </p:stCondLst>
                            <p:childTnLst>
                              <p:par>
                                <p:cTn id="34" presetID="6" presetClass="entr" presetSubtype="16" fill="hold" grpId="0" nodeType="click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circle(in)">
                                      <p:cBhvr>
                                        <p:cTn id="36" dur="2000"/>
                                        <p:tgtEl>
                                          <p:spTgt spid="11"/>
                                        </p:tgtEl>
                                      </p:cBhvr>
                                    </p:animEffect>
                                  </p:childTnLst>
                                </p:cTn>
                              </p:par>
                            </p:childTnLst>
                          </p:cTn>
                        </p:par>
                      </p:childTnLst>
                    </p:cTn>
                  </p:par>
                  <p:par>
                    <p:cTn id="37" fill="hold">
                      <p:stCondLst>
                        <p:cond delay="indefinite"/>
                      </p:stCondLst>
                      <p:childTnLst>
                        <p:par>
                          <p:cTn id="38" fill="hold">
                            <p:stCondLst>
                              <p:cond delay="0"/>
                            </p:stCondLst>
                            <p:childTnLst>
                              <p:par>
                                <p:cTn id="39" presetID="4" presetClass="entr" presetSubtype="16" fill="hold" grpId="0" nodeType="click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box(in)">
                                      <p:cBhvr>
                                        <p:cTn id="41" dur="2000"/>
                                        <p:tgtEl>
                                          <p:spTgt spid="8"/>
                                        </p:tgtEl>
                                      </p:cBhvr>
                                    </p:animEffect>
                                  </p:childTnLst>
                                </p:cTn>
                              </p:par>
                            </p:childTnLst>
                          </p:cTn>
                        </p:par>
                      </p:childTnLst>
                    </p:cTn>
                  </p:par>
                  <p:par>
                    <p:cTn id="42" fill="hold">
                      <p:stCondLst>
                        <p:cond delay="indefinite"/>
                      </p:stCondLst>
                      <p:childTnLst>
                        <p:par>
                          <p:cTn id="43" fill="hold">
                            <p:stCondLst>
                              <p:cond delay="0"/>
                            </p:stCondLst>
                            <p:childTnLst>
                              <p:par>
                                <p:cTn id="44" presetID="6" presetClass="entr" presetSubtype="16" fill="hold" grpId="0" nodeType="click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circle(in)">
                                      <p:cBhvr>
                                        <p:cTn id="46" dur="2000"/>
                                        <p:tgtEl>
                                          <p:spTgt spid="12"/>
                                        </p:tgtEl>
                                      </p:cBhvr>
                                    </p:animEffect>
                                  </p:childTnLst>
                                </p:cTn>
                              </p:par>
                            </p:childTnLst>
                          </p:cTn>
                        </p:par>
                      </p:childTnLst>
                    </p:cTn>
                  </p:par>
                  <p:par>
                    <p:cTn id="47" fill="hold">
                      <p:stCondLst>
                        <p:cond delay="indefinite"/>
                      </p:stCondLst>
                      <p:childTnLst>
                        <p:par>
                          <p:cTn id="48" fill="hold">
                            <p:stCondLst>
                              <p:cond delay="0"/>
                            </p:stCondLst>
                            <p:childTnLst>
                              <p:par>
                                <p:cTn id="49" presetID="4" presetClass="entr" presetSubtype="16" fill="hold" grpId="0" nodeType="clickEffect">
                                  <p:stCondLst>
                                    <p:cond delay="0"/>
                                  </p:stCondLst>
                                  <p:childTnLst>
                                    <p:set>
                                      <p:cBhvr>
                                        <p:cTn id="50" dur="1" fill="hold">
                                          <p:stCondLst>
                                            <p:cond delay="0"/>
                                          </p:stCondLst>
                                        </p:cTn>
                                        <p:tgtEl>
                                          <p:spTgt spid="7"/>
                                        </p:tgtEl>
                                        <p:attrNameLst>
                                          <p:attrName>style.visibility</p:attrName>
                                        </p:attrNameLst>
                                      </p:cBhvr>
                                      <p:to>
                                        <p:strVal val="visible"/>
                                      </p:to>
                                    </p:set>
                                    <p:animEffect transition="in" filter="box(in)">
                                      <p:cBhvr>
                                        <p:cTn id="51"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4" grpId="0" bldLvl="0" animBg="1"/>
      <p:bldP spid="4" grpId="1" animBg="1"/>
      <p:bldP spid="5" grpId="0" animBg="1"/>
      <p:bldP spid="5" grpId="1" animBg="1"/>
      <p:bldP spid="6" grpId="0" animBg="1"/>
      <p:bldP spid="6" grpId="1" animBg="1"/>
      <p:bldP spid="8" grpId="0" animBg="1"/>
      <p:bldP spid="8" grpId="1" animBg="1"/>
      <p:bldP spid="9" grpId="0" bldLvl="0" animBg="1"/>
      <p:bldP spid="9" grpId="1" animBg="1"/>
      <p:bldP spid="10" grpId="0" animBg="1"/>
      <p:bldP spid="10" grpId="1" animBg="1"/>
      <p:bldP spid="11" grpId="0" bldLvl="0" animBg="1"/>
      <p:bldP spid="11" grpId="1" animBg="1"/>
      <p:bldP spid="12" grpId="0" bldLvl="0" animBg="1"/>
      <p:bldP spid="12" grpId="1" animBg="1"/>
      <p:bldP spid="14" grpId="0"/>
      <p:bldP spid="14" grpId="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7606" y="209550"/>
            <a:ext cx="8761863" cy="582613"/>
          </a:xfrm>
        </p:spPr>
        <p:txBody>
          <a:bodyPr/>
          <a:lstStyle/>
          <a:p>
            <a:r>
              <a:rPr lang="vi-VN" altLang="en-US" b="1">
                <a:solidFill>
                  <a:srgbClr val="CC3300"/>
                </a:solidFill>
                <a:sym typeface="+mn-ea"/>
              </a:rPr>
              <a:t>2.1.2 Vai trò:</a:t>
            </a:r>
            <a:endParaRPr lang="en-US" b="1">
              <a:solidFill>
                <a:srgbClr val="CC3300"/>
              </a:solidFill>
            </a:endParaRPr>
          </a:p>
        </p:txBody>
      </p:sp>
      <p:sp>
        <p:nvSpPr>
          <p:cNvPr id="3" name="Content Placeholder 2"/>
          <p:cNvSpPr>
            <a:spLocks noGrp="1"/>
          </p:cNvSpPr>
          <p:nvPr>
            <p:ph sz="half" idx="1"/>
          </p:nvPr>
        </p:nvSpPr>
        <p:spPr>
          <a:xfrm>
            <a:off x="614956" y="989648"/>
            <a:ext cx="9975708" cy="5318125"/>
          </a:xfrm>
        </p:spPr>
        <p:txBody>
          <a:bodyPr/>
          <a:lstStyle/>
          <a:p>
            <a:pPr algn="just"/>
            <a:r>
              <a:rPr lang="en-US" sz="2800" dirty="0" err="1"/>
              <a:t>Quản</a:t>
            </a:r>
            <a:r>
              <a:rPr lang="en-US" sz="2800" dirty="0"/>
              <a:t> </a:t>
            </a:r>
            <a:r>
              <a:rPr lang="en-US" sz="2800" dirty="0" err="1"/>
              <a:t>lý</a:t>
            </a:r>
            <a:r>
              <a:rPr lang="en-US" sz="2800" dirty="0"/>
              <a:t> </a:t>
            </a:r>
            <a:r>
              <a:rPr lang="en-US" sz="2800" dirty="0" err="1"/>
              <a:t>đơn</a:t>
            </a:r>
            <a:r>
              <a:rPr lang="en-US" sz="2800" dirty="0"/>
              <a:t> </a:t>
            </a:r>
            <a:r>
              <a:rPr lang="en-US" sz="2800" dirty="0" err="1"/>
              <a:t>hàng</a:t>
            </a:r>
            <a:r>
              <a:rPr lang="en-US" sz="2800" dirty="0"/>
              <a:t> </a:t>
            </a:r>
            <a:r>
              <a:rPr lang="en-US" sz="2800" dirty="0" err="1"/>
              <a:t>tốt</a:t>
            </a:r>
            <a:r>
              <a:rPr lang="en-US" sz="2800" dirty="0"/>
              <a:t> </a:t>
            </a:r>
            <a:r>
              <a:rPr lang="en-US" sz="2800" dirty="0" err="1"/>
              <a:t>sẽ</a:t>
            </a:r>
            <a:r>
              <a:rPr lang="en-US" sz="2800" dirty="0"/>
              <a:t> </a:t>
            </a:r>
            <a:r>
              <a:rPr lang="en-US" sz="2800" dirty="0" err="1"/>
              <a:t>tạo</a:t>
            </a:r>
            <a:r>
              <a:rPr lang="en-US" sz="2800" dirty="0"/>
              <a:t> </a:t>
            </a:r>
            <a:r>
              <a:rPr lang="en-US" sz="2800" dirty="0" err="1"/>
              <a:t>thuận</a:t>
            </a:r>
            <a:r>
              <a:rPr lang="en-US" sz="2800" dirty="0"/>
              <a:t> </a:t>
            </a:r>
            <a:r>
              <a:rPr lang="en-US" sz="2800" dirty="0" err="1"/>
              <a:t>lợi</a:t>
            </a:r>
            <a:r>
              <a:rPr lang="en-US" sz="2800" dirty="0"/>
              <a:t> </a:t>
            </a:r>
            <a:r>
              <a:rPr lang="en-US" sz="2800" dirty="0" err="1"/>
              <a:t>cho</a:t>
            </a:r>
            <a:r>
              <a:rPr lang="en-US" sz="2800" dirty="0"/>
              <a:t> </a:t>
            </a:r>
            <a:r>
              <a:rPr lang="en-US" sz="2800" dirty="0" err="1"/>
              <a:t>các</a:t>
            </a:r>
            <a:r>
              <a:rPr lang="en-US" sz="2800" dirty="0"/>
              <a:t> </a:t>
            </a:r>
            <a:r>
              <a:rPr lang="en-US" sz="2800" dirty="0" err="1"/>
              <a:t>bộ</a:t>
            </a:r>
            <a:r>
              <a:rPr lang="en-US" sz="2800" dirty="0"/>
              <a:t> </a:t>
            </a:r>
            <a:r>
              <a:rPr lang="en-US" sz="2800" dirty="0" err="1"/>
              <a:t>phận</a:t>
            </a:r>
            <a:r>
              <a:rPr lang="en-US" sz="2800" dirty="0"/>
              <a:t> </a:t>
            </a:r>
            <a:r>
              <a:rPr lang="en-US" sz="2800" dirty="0" err="1"/>
              <a:t>khác</a:t>
            </a:r>
            <a:r>
              <a:rPr lang="en-US" sz="2800" dirty="0"/>
              <a:t> </a:t>
            </a:r>
            <a:r>
              <a:rPr lang="en-US" sz="2800" dirty="0" err="1"/>
              <a:t>sắp</a:t>
            </a:r>
            <a:r>
              <a:rPr lang="en-US" sz="2800" dirty="0"/>
              <a:t> </a:t>
            </a:r>
            <a:r>
              <a:rPr lang="en-US" sz="2800" dirty="0" err="1"/>
              <a:t>xếp</a:t>
            </a:r>
            <a:r>
              <a:rPr lang="en-US" sz="2800" dirty="0"/>
              <a:t> </a:t>
            </a:r>
            <a:r>
              <a:rPr lang="en-US" sz="2800" dirty="0" err="1"/>
              <a:t>bố</a:t>
            </a:r>
            <a:r>
              <a:rPr lang="en-US" sz="2800" dirty="0"/>
              <a:t> </a:t>
            </a:r>
            <a:r>
              <a:rPr lang="en-US" sz="2800" dirty="0" err="1"/>
              <a:t>trí</a:t>
            </a:r>
            <a:r>
              <a:rPr lang="en-US" sz="2800" dirty="0"/>
              <a:t> </a:t>
            </a:r>
            <a:r>
              <a:rPr lang="en-US" sz="2800" dirty="0" err="1"/>
              <a:t>công</a:t>
            </a:r>
            <a:r>
              <a:rPr lang="en-US" sz="2800" dirty="0"/>
              <a:t> </a:t>
            </a:r>
            <a:r>
              <a:rPr lang="en-US" sz="2800" dirty="0" err="1"/>
              <a:t>việc</a:t>
            </a:r>
            <a:r>
              <a:rPr lang="en-US" sz="2800" dirty="0"/>
              <a:t> </a:t>
            </a:r>
            <a:r>
              <a:rPr lang="en-US" sz="2800" dirty="0" err="1"/>
              <a:t>triển</a:t>
            </a:r>
            <a:r>
              <a:rPr lang="en-US" sz="2800" dirty="0"/>
              <a:t> </a:t>
            </a:r>
            <a:r>
              <a:rPr lang="en-US" sz="2800" dirty="0" err="1"/>
              <a:t>khai</a:t>
            </a:r>
            <a:r>
              <a:rPr lang="en-US" sz="2800" dirty="0"/>
              <a:t> </a:t>
            </a:r>
            <a:r>
              <a:rPr lang="en-US" sz="2800" dirty="0" err="1"/>
              <a:t>và</a:t>
            </a:r>
            <a:r>
              <a:rPr lang="en-US" sz="2800" dirty="0"/>
              <a:t> </a:t>
            </a:r>
            <a:r>
              <a:rPr lang="en-US" sz="2800" dirty="0" err="1"/>
              <a:t>hoàn</a:t>
            </a:r>
            <a:r>
              <a:rPr lang="en-US" sz="2800" dirty="0"/>
              <a:t> </a:t>
            </a:r>
            <a:r>
              <a:rPr lang="en-US" sz="2800" dirty="0" err="1"/>
              <a:t>thành</a:t>
            </a:r>
            <a:r>
              <a:rPr lang="en-US" sz="2800" dirty="0"/>
              <a:t> </a:t>
            </a:r>
            <a:r>
              <a:rPr lang="en-US" sz="2800" dirty="0" err="1"/>
              <a:t>đơn</a:t>
            </a:r>
            <a:r>
              <a:rPr lang="en-US" sz="2800" dirty="0"/>
              <a:t> </a:t>
            </a:r>
            <a:r>
              <a:rPr lang="en-US" sz="2800" dirty="0" err="1"/>
              <a:t>hàng</a:t>
            </a:r>
            <a:r>
              <a:rPr lang="en-US" sz="2800" dirty="0"/>
              <a:t> ở </a:t>
            </a:r>
            <a:r>
              <a:rPr lang="en-US" sz="2800" dirty="0" err="1"/>
              <a:t>mức</a:t>
            </a:r>
            <a:r>
              <a:rPr lang="en-US" sz="2800" dirty="0"/>
              <a:t> </a:t>
            </a:r>
            <a:r>
              <a:rPr lang="en-US" sz="2800" dirty="0" err="1"/>
              <a:t>độ</a:t>
            </a:r>
            <a:r>
              <a:rPr lang="en-US" sz="2800" dirty="0"/>
              <a:t> </a:t>
            </a:r>
            <a:r>
              <a:rPr lang="en-US" sz="2800" dirty="0" err="1"/>
              <a:t>tốt</a:t>
            </a:r>
            <a:r>
              <a:rPr lang="en-US" sz="2800" dirty="0"/>
              <a:t> </a:t>
            </a:r>
            <a:r>
              <a:rPr lang="en-US" sz="2800" dirty="0" err="1" smtClean="0"/>
              <a:t>nhất</a:t>
            </a:r>
            <a:endParaRPr lang="en-US" sz="2800" dirty="0" smtClean="0"/>
          </a:p>
          <a:p>
            <a:pPr marL="0" indent="0" algn="just">
              <a:buNone/>
            </a:pPr>
            <a:endParaRPr lang="en-US" sz="1000" dirty="0"/>
          </a:p>
          <a:p>
            <a:pPr algn="just"/>
            <a:r>
              <a:rPr lang="en-US" sz="2800" dirty="0" err="1">
                <a:sym typeface="+mn-ea"/>
              </a:rPr>
              <a:t>Chuẩn</a:t>
            </a:r>
            <a:r>
              <a:rPr lang="en-US" sz="2800" dirty="0">
                <a:sym typeface="+mn-ea"/>
              </a:rPr>
              <a:t> </a:t>
            </a:r>
            <a:r>
              <a:rPr lang="en-US" sz="2800" dirty="0" err="1">
                <a:sym typeface="+mn-ea"/>
              </a:rPr>
              <a:t>bị</a:t>
            </a:r>
            <a:r>
              <a:rPr lang="en-US" sz="2800" dirty="0">
                <a:sym typeface="+mn-ea"/>
              </a:rPr>
              <a:t> </a:t>
            </a:r>
            <a:r>
              <a:rPr lang="en-US" sz="2800" dirty="0" err="1">
                <a:sym typeface="+mn-ea"/>
              </a:rPr>
              <a:t>đầu</a:t>
            </a:r>
            <a:r>
              <a:rPr lang="en-US" sz="2800" dirty="0">
                <a:sym typeface="+mn-ea"/>
              </a:rPr>
              <a:t> </a:t>
            </a:r>
            <a:r>
              <a:rPr lang="en-US" sz="2800" dirty="0" err="1">
                <a:sym typeface="+mn-ea"/>
              </a:rPr>
              <a:t>vào</a:t>
            </a:r>
            <a:r>
              <a:rPr lang="en-US" sz="2800" dirty="0">
                <a:sym typeface="+mn-ea"/>
              </a:rPr>
              <a:t> </a:t>
            </a:r>
            <a:r>
              <a:rPr lang="en-US" sz="2800" dirty="0" err="1">
                <a:sym typeface="+mn-ea"/>
              </a:rPr>
              <a:t>và</a:t>
            </a:r>
            <a:r>
              <a:rPr lang="en-US" sz="2800" dirty="0">
                <a:sym typeface="+mn-ea"/>
              </a:rPr>
              <a:t> </a:t>
            </a:r>
            <a:r>
              <a:rPr lang="en-US" sz="2800" dirty="0" err="1">
                <a:sym typeface="+mn-ea"/>
              </a:rPr>
              <a:t>đầu</a:t>
            </a:r>
            <a:r>
              <a:rPr lang="en-US" sz="2800" dirty="0">
                <a:sym typeface="+mn-ea"/>
              </a:rPr>
              <a:t> </a:t>
            </a:r>
            <a:r>
              <a:rPr lang="en-US" sz="2800" dirty="0" err="1">
                <a:sym typeface="+mn-ea"/>
              </a:rPr>
              <a:t>ra</a:t>
            </a:r>
            <a:r>
              <a:rPr lang="en-US" sz="2800" dirty="0">
                <a:sym typeface="+mn-ea"/>
              </a:rPr>
              <a:t> </a:t>
            </a:r>
            <a:r>
              <a:rPr lang="en-US" sz="2800" dirty="0" err="1">
                <a:sym typeface="+mn-ea"/>
              </a:rPr>
              <a:t>cho</a:t>
            </a:r>
            <a:r>
              <a:rPr lang="en-US" sz="2800" dirty="0">
                <a:sym typeface="+mn-ea"/>
              </a:rPr>
              <a:t> </a:t>
            </a:r>
            <a:r>
              <a:rPr lang="en-US" sz="2800" dirty="0" err="1">
                <a:sym typeface="+mn-ea"/>
              </a:rPr>
              <a:t>sản</a:t>
            </a:r>
            <a:r>
              <a:rPr lang="en-US" sz="2800" dirty="0">
                <a:sym typeface="+mn-ea"/>
              </a:rPr>
              <a:t> </a:t>
            </a:r>
            <a:r>
              <a:rPr lang="en-US" sz="2800" dirty="0" err="1">
                <a:sym typeface="+mn-ea"/>
              </a:rPr>
              <a:t>xuất</a:t>
            </a:r>
            <a:r>
              <a:rPr lang="en-US" sz="2800" dirty="0">
                <a:sym typeface="+mn-ea"/>
              </a:rPr>
              <a:t>: </a:t>
            </a:r>
            <a:r>
              <a:rPr lang="en-US" sz="2800" dirty="0" err="1">
                <a:sym typeface="+mn-ea"/>
              </a:rPr>
              <a:t>Tài</a:t>
            </a:r>
            <a:r>
              <a:rPr lang="en-US" sz="2800" dirty="0">
                <a:sym typeface="+mn-ea"/>
              </a:rPr>
              <a:t> </a:t>
            </a:r>
            <a:r>
              <a:rPr lang="en-US" sz="2800" dirty="0" err="1">
                <a:sym typeface="+mn-ea"/>
              </a:rPr>
              <a:t>liệu</a:t>
            </a:r>
            <a:r>
              <a:rPr lang="en-US" sz="2800" dirty="0">
                <a:sym typeface="+mn-ea"/>
              </a:rPr>
              <a:t> </a:t>
            </a:r>
            <a:r>
              <a:rPr lang="en-US" sz="2800" dirty="0" err="1">
                <a:sym typeface="+mn-ea"/>
              </a:rPr>
              <a:t>kỹ</a:t>
            </a:r>
            <a:r>
              <a:rPr lang="en-US" sz="2800" dirty="0">
                <a:sym typeface="+mn-ea"/>
              </a:rPr>
              <a:t> </a:t>
            </a:r>
            <a:r>
              <a:rPr lang="en-US" sz="2800" dirty="0" err="1">
                <a:sym typeface="+mn-ea"/>
              </a:rPr>
              <a:t>thuật</a:t>
            </a:r>
            <a:r>
              <a:rPr lang="en-US" sz="2800" dirty="0">
                <a:sym typeface="+mn-ea"/>
              </a:rPr>
              <a:t>, NPL, </a:t>
            </a:r>
            <a:r>
              <a:rPr lang="en-US" sz="2800" dirty="0" err="1">
                <a:sym typeface="+mn-ea"/>
              </a:rPr>
              <a:t>thông</a:t>
            </a:r>
            <a:r>
              <a:rPr lang="en-US" sz="2800" dirty="0">
                <a:sym typeface="+mn-ea"/>
              </a:rPr>
              <a:t> tin </a:t>
            </a:r>
            <a:r>
              <a:rPr lang="en-US" sz="2800" dirty="0" err="1">
                <a:sym typeface="+mn-ea"/>
              </a:rPr>
              <a:t>sản</a:t>
            </a:r>
            <a:r>
              <a:rPr lang="en-US" sz="2800" dirty="0">
                <a:sym typeface="+mn-ea"/>
              </a:rPr>
              <a:t> </a:t>
            </a:r>
            <a:r>
              <a:rPr lang="en-US" sz="2800" dirty="0" err="1">
                <a:sym typeface="+mn-ea"/>
              </a:rPr>
              <a:t>xuất</a:t>
            </a:r>
            <a:r>
              <a:rPr lang="en-US" sz="2800" dirty="0">
                <a:sym typeface="+mn-ea"/>
              </a:rPr>
              <a:t> , </a:t>
            </a:r>
            <a:r>
              <a:rPr lang="en-US" sz="2800" dirty="0" err="1">
                <a:sym typeface="+mn-ea"/>
              </a:rPr>
              <a:t>các</a:t>
            </a:r>
            <a:r>
              <a:rPr lang="en-US" sz="2800" dirty="0">
                <a:sym typeface="+mn-ea"/>
              </a:rPr>
              <a:t> </a:t>
            </a:r>
            <a:r>
              <a:rPr lang="en-US" sz="2800" dirty="0" err="1">
                <a:sym typeface="+mn-ea"/>
              </a:rPr>
              <a:t>thủ</a:t>
            </a:r>
            <a:r>
              <a:rPr lang="en-US" sz="2800" dirty="0">
                <a:sym typeface="+mn-ea"/>
              </a:rPr>
              <a:t> </a:t>
            </a:r>
            <a:r>
              <a:rPr lang="en-US" sz="2800" dirty="0" err="1">
                <a:sym typeface="+mn-ea"/>
              </a:rPr>
              <a:t>tục</a:t>
            </a:r>
            <a:r>
              <a:rPr lang="en-US" sz="2800" dirty="0">
                <a:sym typeface="+mn-ea"/>
              </a:rPr>
              <a:t> </a:t>
            </a:r>
            <a:r>
              <a:rPr lang="en-US" sz="2800" dirty="0" err="1">
                <a:sym typeface="+mn-ea"/>
              </a:rPr>
              <a:t>nhập</a:t>
            </a:r>
            <a:r>
              <a:rPr lang="en-US" sz="2800" dirty="0">
                <a:sym typeface="+mn-ea"/>
              </a:rPr>
              <a:t> </a:t>
            </a:r>
            <a:r>
              <a:rPr lang="en-US" sz="2800" dirty="0" err="1">
                <a:sym typeface="+mn-ea"/>
              </a:rPr>
              <a:t>và</a:t>
            </a:r>
            <a:r>
              <a:rPr lang="en-US" sz="2800" dirty="0">
                <a:sym typeface="+mn-ea"/>
              </a:rPr>
              <a:t> </a:t>
            </a:r>
            <a:r>
              <a:rPr lang="en-US" sz="2800" dirty="0" err="1">
                <a:sym typeface="+mn-ea"/>
              </a:rPr>
              <a:t>xuất</a:t>
            </a:r>
            <a:r>
              <a:rPr lang="en-US" sz="2800" dirty="0">
                <a:sym typeface="+mn-ea"/>
              </a:rPr>
              <a:t> </a:t>
            </a:r>
            <a:r>
              <a:rPr lang="en-US" sz="2800" dirty="0" err="1" smtClean="0">
                <a:sym typeface="+mn-ea"/>
              </a:rPr>
              <a:t>hàng</a:t>
            </a:r>
            <a:r>
              <a:rPr lang="en-US" sz="2800" dirty="0" smtClean="0">
                <a:sym typeface="+mn-ea"/>
              </a:rPr>
              <a:t>.</a:t>
            </a:r>
            <a:endParaRPr lang="en-US" sz="2800" dirty="0" smtClean="0">
              <a:sym typeface="+mn-ea"/>
            </a:endParaRPr>
          </a:p>
          <a:p>
            <a:pPr marL="0" indent="0" algn="just">
              <a:buNone/>
            </a:pPr>
            <a:endParaRPr lang="en-US" sz="1000" dirty="0"/>
          </a:p>
          <a:p>
            <a:pPr algn="just"/>
            <a:r>
              <a:rPr lang="en-US" sz="2800" dirty="0" err="1">
                <a:sym typeface="+mn-ea"/>
              </a:rPr>
              <a:t>Tạo</a:t>
            </a:r>
            <a:r>
              <a:rPr lang="en-US" sz="2800" dirty="0">
                <a:sym typeface="+mn-ea"/>
              </a:rPr>
              <a:t> </a:t>
            </a:r>
            <a:r>
              <a:rPr lang="en-US" sz="2800" dirty="0" err="1">
                <a:sym typeface="+mn-ea"/>
              </a:rPr>
              <a:t>dựng</a:t>
            </a:r>
            <a:r>
              <a:rPr lang="en-US" sz="2800" dirty="0">
                <a:sym typeface="+mn-ea"/>
              </a:rPr>
              <a:t> </a:t>
            </a:r>
            <a:r>
              <a:rPr lang="en-US" sz="2800" dirty="0" err="1">
                <a:sym typeface="+mn-ea"/>
              </a:rPr>
              <a:t>mối</a:t>
            </a:r>
            <a:r>
              <a:rPr lang="en-US" sz="2800" dirty="0">
                <a:sym typeface="+mn-ea"/>
              </a:rPr>
              <a:t> </a:t>
            </a:r>
            <a:r>
              <a:rPr lang="en-US" sz="2800" dirty="0" err="1">
                <a:sym typeface="+mn-ea"/>
              </a:rPr>
              <a:t>quan</a:t>
            </a:r>
            <a:r>
              <a:rPr lang="en-US" sz="2800" dirty="0">
                <a:sym typeface="+mn-ea"/>
              </a:rPr>
              <a:t> </a:t>
            </a:r>
            <a:r>
              <a:rPr lang="en-US" sz="2800" dirty="0" err="1">
                <a:sym typeface="+mn-ea"/>
              </a:rPr>
              <a:t>hệ</a:t>
            </a:r>
            <a:r>
              <a:rPr lang="en-US" sz="2800" dirty="0">
                <a:sym typeface="+mn-ea"/>
              </a:rPr>
              <a:t> </a:t>
            </a:r>
            <a:r>
              <a:rPr lang="en-US" sz="2800" dirty="0" err="1">
                <a:sym typeface="+mn-ea"/>
              </a:rPr>
              <a:t>và</a:t>
            </a:r>
            <a:r>
              <a:rPr lang="en-US" sz="2800" dirty="0">
                <a:sym typeface="+mn-ea"/>
              </a:rPr>
              <a:t> </a:t>
            </a:r>
            <a:r>
              <a:rPr lang="en-US" sz="2800" dirty="0" err="1">
                <a:sym typeface="+mn-ea"/>
              </a:rPr>
              <a:t>làm</a:t>
            </a:r>
            <a:r>
              <a:rPr lang="en-US" sz="2800" dirty="0">
                <a:sym typeface="+mn-ea"/>
              </a:rPr>
              <a:t> </a:t>
            </a:r>
            <a:r>
              <a:rPr lang="en-US" sz="2800" dirty="0" err="1">
                <a:sym typeface="+mn-ea"/>
              </a:rPr>
              <a:t>hài</a:t>
            </a:r>
            <a:r>
              <a:rPr lang="en-US" sz="2800" dirty="0">
                <a:sym typeface="+mn-ea"/>
              </a:rPr>
              <a:t> </a:t>
            </a:r>
            <a:r>
              <a:rPr lang="en-US" sz="2800" dirty="0" err="1">
                <a:sym typeface="+mn-ea"/>
              </a:rPr>
              <a:t>lòng</a:t>
            </a:r>
            <a:r>
              <a:rPr lang="en-US" sz="2800" dirty="0">
                <a:sym typeface="+mn-ea"/>
              </a:rPr>
              <a:t> </a:t>
            </a:r>
            <a:r>
              <a:rPr lang="en-US" sz="2800" dirty="0" err="1">
                <a:sym typeface="+mn-ea"/>
              </a:rPr>
              <a:t>mọi</a:t>
            </a:r>
            <a:r>
              <a:rPr lang="en-US" sz="2800" dirty="0">
                <a:sym typeface="+mn-ea"/>
              </a:rPr>
              <a:t> </a:t>
            </a:r>
            <a:r>
              <a:rPr lang="en-US" sz="2800" dirty="0" err="1">
                <a:sym typeface="+mn-ea"/>
              </a:rPr>
              <a:t>yêu</a:t>
            </a:r>
            <a:r>
              <a:rPr lang="en-US" sz="2800" dirty="0">
                <a:sym typeface="+mn-ea"/>
              </a:rPr>
              <a:t> </a:t>
            </a:r>
            <a:r>
              <a:rPr lang="en-US" sz="2800" dirty="0" err="1">
                <a:sym typeface="+mn-ea"/>
              </a:rPr>
              <a:t>cầu</a:t>
            </a:r>
            <a:r>
              <a:rPr lang="en-US" sz="2800" dirty="0">
                <a:sym typeface="+mn-ea"/>
              </a:rPr>
              <a:t> </a:t>
            </a:r>
            <a:r>
              <a:rPr lang="en-US" sz="2800" dirty="0" err="1">
                <a:sym typeface="+mn-ea"/>
              </a:rPr>
              <a:t>của</a:t>
            </a:r>
            <a:r>
              <a:rPr lang="en-US" sz="2800" dirty="0">
                <a:sym typeface="+mn-ea"/>
              </a:rPr>
              <a:t> </a:t>
            </a:r>
            <a:r>
              <a:rPr lang="en-US" sz="2800" dirty="0" err="1">
                <a:sym typeface="+mn-ea"/>
              </a:rPr>
              <a:t>khách</a:t>
            </a:r>
            <a:r>
              <a:rPr lang="en-US" sz="2800" dirty="0">
                <a:sym typeface="+mn-ea"/>
              </a:rPr>
              <a:t> </a:t>
            </a:r>
            <a:r>
              <a:rPr lang="en-US" sz="2800" dirty="0" err="1" smtClean="0">
                <a:sym typeface="+mn-ea"/>
              </a:rPr>
              <a:t>hàng</a:t>
            </a:r>
            <a:r>
              <a:rPr lang="en-US" sz="2800" dirty="0" smtClean="0">
                <a:sym typeface="+mn-ea"/>
              </a:rPr>
              <a:t>.</a:t>
            </a:r>
            <a:endParaRPr lang="en-US" sz="2800" dirty="0" smtClean="0">
              <a:sym typeface="+mn-ea"/>
            </a:endParaRPr>
          </a:p>
          <a:p>
            <a:pPr marL="0" indent="0" algn="just">
              <a:buNone/>
            </a:pPr>
            <a:endParaRPr lang="en-US" sz="1000" dirty="0"/>
          </a:p>
          <a:p>
            <a:pPr algn="just"/>
            <a:r>
              <a:rPr lang="en-US" sz="2800" dirty="0" err="1">
                <a:sym typeface="+mn-ea"/>
              </a:rPr>
              <a:t>Tạo</a:t>
            </a:r>
            <a:r>
              <a:rPr lang="en-US" sz="2800" dirty="0">
                <a:sym typeface="+mn-ea"/>
              </a:rPr>
              <a:t> </a:t>
            </a:r>
            <a:r>
              <a:rPr lang="en-US" sz="2800" dirty="0" err="1">
                <a:sym typeface="+mn-ea"/>
              </a:rPr>
              <a:t>dựng</a:t>
            </a:r>
            <a:r>
              <a:rPr lang="en-US" sz="2800" dirty="0">
                <a:sym typeface="+mn-ea"/>
              </a:rPr>
              <a:t> </a:t>
            </a:r>
            <a:r>
              <a:rPr lang="en-US" sz="2800" dirty="0" err="1">
                <a:sym typeface="+mn-ea"/>
              </a:rPr>
              <a:t>hình</a:t>
            </a:r>
            <a:r>
              <a:rPr lang="en-US" sz="2800" dirty="0">
                <a:sym typeface="+mn-ea"/>
              </a:rPr>
              <a:t> </a:t>
            </a:r>
            <a:r>
              <a:rPr lang="en-US" sz="2800" dirty="0" err="1">
                <a:sym typeface="+mn-ea"/>
              </a:rPr>
              <a:t>ảnh</a:t>
            </a:r>
            <a:r>
              <a:rPr lang="en-US" sz="2800" dirty="0">
                <a:sym typeface="+mn-ea"/>
              </a:rPr>
              <a:t> </a:t>
            </a:r>
            <a:r>
              <a:rPr lang="en-US" sz="2800" dirty="0" err="1">
                <a:sym typeface="+mn-ea"/>
              </a:rPr>
              <a:t>và</a:t>
            </a:r>
            <a:r>
              <a:rPr lang="en-US" sz="2800" dirty="0">
                <a:sym typeface="+mn-ea"/>
              </a:rPr>
              <a:t> </a:t>
            </a:r>
            <a:r>
              <a:rPr lang="en-US" sz="2800" dirty="0" err="1">
                <a:sym typeface="+mn-ea"/>
              </a:rPr>
              <a:t>uy</a:t>
            </a:r>
            <a:r>
              <a:rPr lang="en-US" sz="2800" dirty="0">
                <a:sym typeface="+mn-ea"/>
              </a:rPr>
              <a:t> </a:t>
            </a:r>
            <a:r>
              <a:rPr lang="en-US" sz="2800" dirty="0" err="1">
                <a:sym typeface="+mn-ea"/>
              </a:rPr>
              <a:t>tín</a:t>
            </a:r>
            <a:r>
              <a:rPr lang="en-US" sz="2800" dirty="0">
                <a:sym typeface="+mn-ea"/>
              </a:rPr>
              <a:t> </a:t>
            </a:r>
            <a:r>
              <a:rPr lang="en-US" sz="2800" dirty="0" err="1">
                <a:sym typeface="+mn-ea"/>
              </a:rPr>
              <a:t>của</a:t>
            </a:r>
            <a:r>
              <a:rPr lang="en-US" sz="2800" dirty="0">
                <a:sym typeface="+mn-ea"/>
              </a:rPr>
              <a:t> </a:t>
            </a:r>
            <a:r>
              <a:rPr lang="en-US" sz="2800" dirty="0" err="1">
                <a:sym typeface="+mn-ea"/>
              </a:rPr>
              <a:t>công</a:t>
            </a:r>
            <a:r>
              <a:rPr lang="en-US" sz="2800" dirty="0">
                <a:sym typeface="+mn-ea"/>
              </a:rPr>
              <a:t> </a:t>
            </a:r>
            <a:r>
              <a:rPr lang="en-US" sz="2800" dirty="0" err="1" smtClean="0">
                <a:sym typeface="+mn-ea"/>
              </a:rPr>
              <a:t>ty</a:t>
            </a:r>
            <a:r>
              <a:rPr lang="en-US" sz="2800" dirty="0" smtClean="0">
                <a:sym typeface="+mn-ea"/>
              </a:rPr>
              <a:t>.</a:t>
            </a:r>
            <a:endParaRPr lang="en-US" sz="2800" dirty="0" smtClean="0">
              <a:sym typeface="+mn-ea"/>
            </a:endParaRPr>
          </a:p>
          <a:p>
            <a:pPr marL="0" indent="0" algn="just">
              <a:buNone/>
            </a:pPr>
            <a:endParaRPr lang="en-US" sz="1000" dirty="0"/>
          </a:p>
          <a:p>
            <a:pPr algn="just"/>
            <a:r>
              <a:rPr lang="en-US" sz="2800" dirty="0" err="1">
                <a:sym typeface="+mn-ea"/>
              </a:rPr>
              <a:t>Duy</a:t>
            </a:r>
            <a:r>
              <a:rPr lang="en-US" sz="2800" dirty="0">
                <a:sym typeface="+mn-ea"/>
              </a:rPr>
              <a:t> </a:t>
            </a:r>
            <a:r>
              <a:rPr lang="en-US" sz="2800" dirty="0" err="1">
                <a:sym typeface="+mn-ea"/>
              </a:rPr>
              <a:t>trì</a:t>
            </a:r>
            <a:r>
              <a:rPr lang="en-US" sz="2800" dirty="0">
                <a:sym typeface="+mn-ea"/>
              </a:rPr>
              <a:t> </a:t>
            </a:r>
            <a:r>
              <a:rPr lang="en-US" sz="2800" dirty="0" err="1">
                <a:sym typeface="+mn-ea"/>
              </a:rPr>
              <a:t>hoạt</a:t>
            </a:r>
            <a:r>
              <a:rPr lang="en-US" sz="2800" dirty="0">
                <a:sym typeface="+mn-ea"/>
              </a:rPr>
              <a:t> </a:t>
            </a:r>
            <a:r>
              <a:rPr lang="en-US" sz="2800" dirty="0" err="1">
                <a:sym typeface="+mn-ea"/>
              </a:rPr>
              <a:t>động</a:t>
            </a:r>
            <a:r>
              <a:rPr lang="en-US" sz="2800" dirty="0">
                <a:sym typeface="+mn-ea"/>
              </a:rPr>
              <a:t> </a:t>
            </a:r>
            <a:r>
              <a:rPr lang="en-US" sz="2800" dirty="0" err="1">
                <a:sym typeface="+mn-ea"/>
              </a:rPr>
              <a:t>sản</a:t>
            </a:r>
            <a:r>
              <a:rPr lang="en-US" sz="2800" dirty="0">
                <a:sym typeface="+mn-ea"/>
              </a:rPr>
              <a:t> </a:t>
            </a:r>
            <a:r>
              <a:rPr lang="en-US" sz="2800" dirty="0" err="1">
                <a:sym typeface="+mn-ea"/>
              </a:rPr>
              <a:t>xuất</a:t>
            </a:r>
            <a:r>
              <a:rPr lang="en-US" sz="2800" dirty="0">
                <a:sym typeface="+mn-ea"/>
              </a:rPr>
              <a:t> </a:t>
            </a:r>
            <a:r>
              <a:rPr lang="en-US" sz="2800" dirty="0" err="1">
                <a:sym typeface="+mn-ea"/>
              </a:rPr>
              <a:t>kinh</a:t>
            </a:r>
            <a:r>
              <a:rPr lang="en-US" sz="2800" dirty="0">
                <a:sym typeface="+mn-ea"/>
              </a:rPr>
              <a:t> </a:t>
            </a:r>
            <a:r>
              <a:rPr lang="en-US" sz="2800" dirty="0" err="1">
                <a:sym typeface="+mn-ea"/>
              </a:rPr>
              <a:t>doanh</a:t>
            </a:r>
            <a:r>
              <a:rPr lang="en-US" sz="2800" dirty="0">
                <a:sym typeface="+mn-ea"/>
              </a:rPr>
              <a:t> </a:t>
            </a:r>
            <a:r>
              <a:rPr lang="en-US" sz="2800" dirty="0" err="1">
                <a:sym typeface="+mn-ea"/>
              </a:rPr>
              <a:t>và</a:t>
            </a:r>
            <a:r>
              <a:rPr lang="en-US" sz="2800" dirty="0">
                <a:sym typeface="+mn-ea"/>
              </a:rPr>
              <a:t> </a:t>
            </a:r>
            <a:r>
              <a:rPr lang="en-US" sz="2800" dirty="0" err="1">
                <a:sym typeface="+mn-ea"/>
              </a:rPr>
              <a:t>tối</a:t>
            </a:r>
            <a:r>
              <a:rPr lang="en-US" sz="2800" dirty="0">
                <a:sym typeface="+mn-ea"/>
              </a:rPr>
              <a:t> </a:t>
            </a:r>
            <a:r>
              <a:rPr lang="en-US" sz="2800" dirty="0" err="1">
                <a:sym typeface="+mn-ea"/>
              </a:rPr>
              <a:t>ưu</a:t>
            </a:r>
            <a:r>
              <a:rPr lang="en-US" sz="2800" dirty="0">
                <a:sym typeface="+mn-ea"/>
              </a:rPr>
              <a:t> </a:t>
            </a:r>
            <a:r>
              <a:rPr lang="en-US" sz="2800" dirty="0" err="1">
                <a:sym typeface="+mn-ea"/>
              </a:rPr>
              <a:t>hóa</a:t>
            </a:r>
            <a:r>
              <a:rPr lang="en-US" sz="2800" dirty="0">
                <a:sym typeface="+mn-ea"/>
              </a:rPr>
              <a:t> </a:t>
            </a:r>
            <a:r>
              <a:rPr lang="en-US" sz="2800" dirty="0" err="1">
                <a:sym typeface="+mn-ea"/>
              </a:rPr>
              <a:t>lợi</a:t>
            </a:r>
            <a:r>
              <a:rPr lang="en-US" sz="2800" dirty="0">
                <a:sym typeface="+mn-ea"/>
              </a:rPr>
              <a:t> </a:t>
            </a:r>
            <a:r>
              <a:rPr lang="en-US" sz="2800" dirty="0" err="1">
                <a:sym typeface="+mn-ea"/>
              </a:rPr>
              <a:t>nhuận</a:t>
            </a:r>
            <a:r>
              <a:rPr lang="en-US" sz="2800" dirty="0">
                <a:sym typeface="+mn-ea"/>
              </a:rPr>
              <a:t> </a:t>
            </a:r>
            <a:r>
              <a:rPr lang="en-US" sz="2800" dirty="0" err="1">
                <a:sym typeface="+mn-ea"/>
              </a:rPr>
              <a:t>thu</a:t>
            </a:r>
            <a:r>
              <a:rPr lang="en-US" sz="2800" dirty="0">
                <a:sym typeface="+mn-ea"/>
              </a:rPr>
              <a:t> </a:t>
            </a:r>
            <a:r>
              <a:rPr lang="en-US" sz="2800" dirty="0" err="1" smtClean="0">
                <a:sym typeface="+mn-ea"/>
              </a:rPr>
              <a:t>được</a:t>
            </a:r>
            <a:endParaRPr lang="en-US" sz="2800" dirty="0"/>
          </a:p>
        </p:txBody>
      </p:sp>
      <p:pic>
        <p:nvPicPr>
          <p:cNvPr id="5" name="Picture 4"/>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26045" y="0"/>
            <a:ext cx="1134016" cy="774391"/>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 presetClass="entr" presetSubtype="16"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box(in)">
                                      <p:cBhvr>
                                        <p:cTn id="11" dur="2000"/>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 presetClass="entr" presetSubtype="16" fill="hold" grpId="0" nodeType="click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Effect transition="in" filter="box(in)">
                                      <p:cBhvr>
                                        <p:cTn id="16" dur="20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 presetClass="entr" presetSubtype="16"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box(in)">
                                      <p:cBhvr>
                                        <p:cTn id="21" dur="2000"/>
                                        <p:tgtEl>
                                          <p:spTgt spid="3">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4" presetClass="entr" presetSubtype="16" fill="hold" grpId="0" nodeType="clickEffect">
                                  <p:stCondLst>
                                    <p:cond delay="0"/>
                                  </p:stCondLst>
                                  <p:childTnLst>
                                    <p:set>
                                      <p:cBhvr>
                                        <p:cTn id="25" dur="1" fill="hold">
                                          <p:stCondLst>
                                            <p:cond delay="0"/>
                                          </p:stCondLst>
                                        </p:cTn>
                                        <p:tgtEl>
                                          <p:spTgt spid="3">
                                            <p:txEl>
                                              <p:pRg st="6" end="6"/>
                                            </p:txEl>
                                          </p:spTgt>
                                        </p:tgtEl>
                                        <p:attrNameLst>
                                          <p:attrName>style.visibility</p:attrName>
                                        </p:attrNameLst>
                                      </p:cBhvr>
                                      <p:to>
                                        <p:strVal val="visible"/>
                                      </p:to>
                                    </p:set>
                                    <p:animEffect transition="in" filter="box(in)">
                                      <p:cBhvr>
                                        <p:cTn id="26" dur="2000"/>
                                        <p:tgtEl>
                                          <p:spTgt spid="3">
                                            <p:txEl>
                                              <p:pRg st="6" end="6"/>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4" presetClass="entr" presetSubtype="16" fill="hold" grpId="0" nodeType="click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animEffect transition="in" filter="box(in)">
                                      <p:cBhvr>
                                        <p:cTn id="31" dur="20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3" grpId="0" build="p"/>
      <p:bldP spid="3" grpId="1"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3015" y="147955"/>
            <a:ext cx="8966580" cy="582930"/>
          </a:xfrm>
        </p:spPr>
        <p:txBody>
          <a:bodyPr/>
          <a:lstStyle/>
          <a:p>
            <a:r>
              <a:rPr lang="vi-VN" altLang="en-US" b="1">
                <a:solidFill>
                  <a:srgbClr val="CC3300"/>
                </a:solidFill>
              </a:rPr>
              <a:t>2.1.3 Nhiệm vụ:</a:t>
            </a:r>
            <a:endParaRPr lang="vi-VN" altLang="en-US" b="1">
              <a:solidFill>
                <a:srgbClr val="CC3300"/>
              </a:solidFill>
            </a:endParaRPr>
          </a:p>
        </p:txBody>
      </p:sp>
      <p:sp>
        <p:nvSpPr>
          <p:cNvPr id="5" name="Content Placeholder 4"/>
          <p:cNvSpPr>
            <a:spLocks noGrp="1"/>
          </p:cNvSpPr>
          <p:nvPr>
            <p:ph idx="1"/>
          </p:nvPr>
        </p:nvSpPr>
        <p:spPr>
          <a:xfrm>
            <a:off x="137795" y="1060450"/>
            <a:ext cx="7892170" cy="5408589"/>
          </a:xfrm>
        </p:spPr>
        <p:txBody>
          <a:bodyPr/>
          <a:lstStyle/>
          <a:p>
            <a:pPr algn="just"/>
            <a:r>
              <a:rPr lang="en-US" sz="2400"/>
              <a:t>Liên hệ với khách hàng trong việc phát triển mẫu hàng mới, gởi mẫu và tiếp nhận đơn đặt hàng sản xuất đại trà. Đảm bảo tất cả các giai đoạn làm mẫu phải đạt chất lượng theo yêu cầu của </a:t>
            </a:r>
            <a:r>
              <a:rPr lang="en-US" sz="2400">
                <a:sym typeface="+mn-ea"/>
              </a:rPr>
              <a:t>khách hàng</a:t>
            </a:r>
            <a:r>
              <a:rPr lang="en-US" sz="2400" smtClean="0"/>
              <a:t>.</a:t>
            </a:r>
            <a:endParaRPr lang="en-US" sz="2400" smtClean="0"/>
          </a:p>
          <a:p>
            <a:pPr marL="0" indent="0" algn="just">
              <a:buNone/>
            </a:pPr>
            <a:endParaRPr lang="en-US" sz="500" smtClean="0"/>
          </a:p>
          <a:p>
            <a:pPr algn="just"/>
            <a:r>
              <a:rPr lang="en-US" sz="2400" smtClean="0"/>
              <a:t>Liên </a:t>
            </a:r>
            <a:r>
              <a:rPr lang="en-US" sz="2400"/>
              <a:t>hệ với nhà cung cấp trong việc phát triển mẫu NPL (Lab dips vải, làm mẫu phụ liệu), đặt hàng và giải quyết các vấn đề phát sinh liên quan đến số lượng, </a:t>
            </a:r>
            <a:r>
              <a:rPr lang="en-US" sz="2400" smtClean="0"/>
              <a:t>chất </a:t>
            </a:r>
            <a:r>
              <a:rPr lang="en-US" sz="2400"/>
              <a:t>lượng và tiến độ nhập NPL</a:t>
            </a:r>
            <a:r>
              <a:rPr lang="en-US" sz="2400" smtClean="0"/>
              <a:t>.</a:t>
            </a:r>
            <a:endParaRPr lang="en-US" sz="2400" smtClean="0"/>
          </a:p>
          <a:p>
            <a:pPr marL="0" indent="0" algn="just">
              <a:buNone/>
            </a:pPr>
            <a:endParaRPr lang="en-US" sz="500" smtClean="0"/>
          </a:p>
          <a:p>
            <a:pPr algn="just"/>
            <a:r>
              <a:rPr lang="en-US" sz="2400">
                <a:sym typeface="+mn-ea"/>
              </a:rPr>
              <a:t>Phối hợp với các bộ phận để chuẩn bị tốt hồ sơ, tài liệu kĩ thuật, rập, sơ đồ, mẫu, … cho sản xuất</a:t>
            </a:r>
            <a:r>
              <a:rPr lang="en-US" sz="2400" smtClean="0">
                <a:sym typeface="+mn-ea"/>
              </a:rPr>
              <a:t>.</a:t>
            </a:r>
            <a:endParaRPr lang="en-US" sz="2400" smtClean="0">
              <a:sym typeface="+mn-ea"/>
            </a:endParaRPr>
          </a:p>
          <a:p>
            <a:pPr marL="0" indent="0" algn="just">
              <a:buNone/>
            </a:pPr>
            <a:endParaRPr lang="en-US" sz="500">
              <a:sym typeface="+mn-ea"/>
            </a:endParaRPr>
          </a:p>
          <a:p>
            <a:pPr algn="just"/>
            <a:r>
              <a:rPr lang="en-US" sz="2400">
                <a:sym typeface="+mn-ea"/>
              </a:rPr>
              <a:t>Ghi nhận và xử lý kịp thời những phản hồi từ khách hàng và nhà máy nhằm hạn chế thấp nhất những rủi ro phát sinh trong quá trình sản xuất</a:t>
            </a:r>
            <a:r>
              <a:rPr lang="en-US" sz="2400" smtClean="0">
                <a:sym typeface="+mn-ea"/>
              </a:rPr>
              <a:t>.</a:t>
            </a:r>
            <a:endParaRPr lang="en-US" sz="2400">
              <a:sym typeface="+mn-ea"/>
            </a:endParaRPr>
          </a:p>
        </p:txBody>
      </p:sp>
      <p:pic>
        <p:nvPicPr>
          <p:cNvPr id="4" name="Content Placeholder 3"/>
          <p:cNvPicPr>
            <a:picLocks noGrp="1" noChangeAspect="1"/>
          </p:cNvPicPr>
          <p:nvPr>
            <p:ph sz="half" idx="2"/>
          </p:nvPr>
        </p:nvPicPr>
        <p:blipFill>
          <a:blip r:embed="rId1"/>
          <a:stretch>
            <a:fillRect/>
          </a:stretch>
        </p:blipFill>
        <p:spPr>
          <a:xfrm>
            <a:off x="8029965" y="628840"/>
            <a:ext cx="3100652" cy="3438193"/>
          </a:xfrm>
          <a:prstGeom prst="rect">
            <a:avLst/>
          </a:prstGeom>
        </p:spPr>
      </p:pic>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045" y="0"/>
            <a:ext cx="1134016" cy="774391"/>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 presetClass="entr" presetSubtype="1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horizontal)">
                                      <p:cBhvr>
                                        <p:cTn id="11" dur="500"/>
                                        <p:tgtEl>
                                          <p:spTgt spid="4"/>
                                        </p:tgtEl>
                                      </p:cBhvr>
                                    </p:animEffect>
                                  </p:childTnLst>
                                </p:cTn>
                              </p:par>
                            </p:childTnLst>
                          </p:cTn>
                        </p:par>
                      </p:childTnLst>
                    </p:cTn>
                  </p:par>
                  <p:par>
                    <p:cTn id="12" fill="hold">
                      <p:stCondLst>
                        <p:cond delay="indefinite"/>
                      </p:stCondLst>
                      <p:childTnLst>
                        <p:par>
                          <p:cTn id="13" fill="hold">
                            <p:stCondLst>
                              <p:cond delay="0"/>
                            </p:stCondLst>
                            <p:childTnLst>
                              <p:par>
                                <p:cTn id="14" presetID="4" presetClass="entr" presetSubtype="16" fill="hold" grpId="0" nodeType="clickEffect">
                                  <p:stCondLst>
                                    <p:cond delay="0"/>
                                  </p:stCondLst>
                                  <p:childTnLst>
                                    <p:set>
                                      <p:cBhvr>
                                        <p:cTn id="15" dur="1" fill="hold">
                                          <p:stCondLst>
                                            <p:cond delay="0"/>
                                          </p:stCondLst>
                                        </p:cTn>
                                        <p:tgtEl>
                                          <p:spTgt spid="5">
                                            <p:txEl>
                                              <p:pRg st="0" end="0"/>
                                            </p:txEl>
                                          </p:spTgt>
                                        </p:tgtEl>
                                        <p:attrNameLst>
                                          <p:attrName>style.visibility</p:attrName>
                                        </p:attrNameLst>
                                      </p:cBhvr>
                                      <p:to>
                                        <p:strVal val="visible"/>
                                      </p:to>
                                    </p:set>
                                    <p:animEffect transition="in" filter="box(in)">
                                      <p:cBhvr>
                                        <p:cTn id="16" dur="2000"/>
                                        <p:tgtEl>
                                          <p:spTgt spid="5">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 presetClass="entr" presetSubtype="16" fill="hold" grpId="0" nodeType="clickEffect">
                                  <p:stCondLst>
                                    <p:cond delay="0"/>
                                  </p:stCondLst>
                                  <p:childTnLst>
                                    <p:set>
                                      <p:cBhvr>
                                        <p:cTn id="20" dur="1" fill="hold">
                                          <p:stCondLst>
                                            <p:cond delay="0"/>
                                          </p:stCondLst>
                                        </p:cTn>
                                        <p:tgtEl>
                                          <p:spTgt spid="5">
                                            <p:txEl>
                                              <p:pRg st="2" end="2"/>
                                            </p:txEl>
                                          </p:spTgt>
                                        </p:tgtEl>
                                        <p:attrNameLst>
                                          <p:attrName>style.visibility</p:attrName>
                                        </p:attrNameLst>
                                      </p:cBhvr>
                                      <p:to>
                                        <p:strVal val="visible"/>
                                      </p:to>
                                    </p:set>
                                    <p:animEffect transition="in" filter="box(in)">
                                      <p:cBhvr>
                                        <p:cTn id="21" dur="2000"/>
                                        <p:tgtEl>
                                          <p:spTgt spid="5">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4" presetClass="entr" presetSubtype="16" fill="hold" grpId="0" nodeType="clickEffect">
                                  <p:stCondLst>
                                    <p:cond delay="0"/>
                                  </p:stCondLst>
                                  <p:childTnLst>
                                    <p:set>
                                      <p:cBhvr>
                                        <p:cTn id="25" dur="1" fill="hold">
                                          <p:stCondLst>
                                            <p:cond delay="0"/>
                                          </p:stCondLst>
                                        </p:cTn>
                                        <p:tgtEl>
                                          <p:spTgt spid="5">
                                            <p:txEl>
                                              <p:pRg st="4" end="4"/>
                                            </p:txEl>
                                          </p:spTgt>
                                        </p:tgtEl>
                                        <p:attrNameLst>
                                          <p:attrName>style.visibility</p:attrName>
                                        </p:attrNameLst>
                                      </p:cBhvr>
                                      <p:to>
                                        <p:strVal val="visible"/>
                                      </p:to>
                                    </p:set>
                                    <p:animEffect transition="in" filter="box(in)">
                                      <p:cBhvr>
                                        <p:cTn id="26" dur="2000"/>
                                        <p:tgtEl>
                                          <p:spTgt spid="5">
                                            <p:txEl>
                                              <p:pRg st="4" end="4"/>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4" presetClass="entr" presetSubtype="16" fill="hold" grpId="0" nodeType="clickEffect">
                                  <p:stCondLst>
                                    <p:cond delay="0"/>
                                  </p:stCondLst>
                                  <p:childTnLst>
                                    <p:set>
                                      <p:cBhvr>
                                        <p:cTn id="30" dur="1" fill="hold">
                                          <p:stCondLst>
                                            <p:cond delay="0"/>
                                          </p:stCondLst>
                                        </p:cTn>
                                        <p:tgtEl>
                                          <p:spTgt spid="5">
                                            <p:txEl>
                                              <p:pRg st="6" end="6"/>
                                            </p:txEl>
                                          </p:spTgt>
                                        </p:tgtEl>
                                        <p:attrNameLst>
                                          <p:attrName>style.visibility</p:attrName>
                                        </p:attrNameLst>
                                      </p:cBhvr>
                                      <p:to>
                                        <p:strVal val="visible"/>
                                      </p:to>
                                    </p:set>
                                    <p:animEffect transition="in" filter="box(in)">
                                      <p:cBhvr>
                                        <p:cTn id="31" dur="2000"/>
                                        <p:tgtEl>
                                          <p:spTgt spid="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5" grpId="0" build="p"/>
      <p:bldP spid="5" grpId="1"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9986" y="972592"/>
            <a:ext cx="9859484" cy="5291730"/>
          </a:xfrm>
        </p:spPr>
        <p:txBody>
          <a:bodyPr/>
          <a:lstStyle/>
          <a:p>
            <a:pPr algn="just"/>
            <a:r>
              <a:rPr lang="en-US" sz="2800" dirty="0" err="1" smtClean="0">
                <a:sym typeface="+mn-ea"/>
              </a:rPr>
              <a:t>Đảm</a:t>
            </a:r>
            <a:r>
              <a:rPr lang="en-US" sz="2800" dirty="0" smtClean="0">
                <a:sym typeface="+mn-ea"/>
              </a:rPr>
              <a:t> </a:t>
            </a:r>
            <a:r>
              <a:rPr lang="en-US" sz="2800" dirty="0" err="1">
                <a:sym typeface="+mn-ea"/>
              </a:rPr>
              <a:t>bảo</a:t>
            </a:r>
            <a:r>
              <a:rPr lang="en-US" sz="2800" dirty="0">
                <a:sym typeface="+mn-ea"/>
              </a:rPr>
              <a:t> </a:t>
            </a:r>
            <a:r>
              <a:rPr lang="en-US" sz="2800" dirty="0" err="1">
                <a:sym typeface="+mn-ea"/>
              </a:rPr>
              <a:t>các</a:t>
            </a:r>
            <a:r>
              <a:rPr lang="en-US" sz="2800" dirty="0">
                <a:sym typeface="+mn-ea"/>
              </a:rPr>
              <a:t> </a:t>
            </a:r>
            <a:r>
              <a:rPr lang="en-US" sz="2800" dirty="0" err="1">
                <a:sym typeface="+mn-ea"/>
              </a:rPr>
              <a:t>thông</a:t>
            </a:r>
            <a:r>
              <a:rPr lang="en-US" sz="2800" dirty="0">
                <a:sym typeface="+mn-ea"/>
              </a:rPr>
              <a:t> tin </a:t>
            </a:r>
            <a:r>
              <a:rPr lang="en-US" sz="2800" dirty="0" err="1">
                <a:sym typeface="+mn-ea"/>
              </a:rPr>
              <a:t>liên</a:t>
            </a:r>
            <a:r>
              <a:rPr lang="en-US" sz="2800" dirty="0">
                <a:sym typeface="+mn-ea"/>
              </a:rPr>
              <a:t> </a:t>
            </a:r>
            <a:r>
              <a:rPr lang="en-US" sz="2800" dirty="0" err="1">
                <a:sym typeface="+mn-ea"/>
              </a:rPr>
              <a:t>quan</a:t>
            </a:r>
            <a:r>
              <a:rPr lang="en-US" sz="2800" dirty="0">
                <a:sym typeface="+mn-ea"/>
              </a:rPr>
              <a:t> </a:t>
            </a:r>
            <a:r>
              <a:rPr lang="en-US" sz="2800" dirty="0" err="1">
                <a:sym typeface="+mn-ea"/>
              </a:rPr>
              <a:t>đến</a:t>
            </a:r>
            <a:r>
              <a:rPr lang="en-US" sz="2800" dirty="0">
                <a:sym typeface="+mn-ea"/>
              </a:rPr>
              <a:t> </a:t>
            </a:r>
            <a:r>
              <a:rPr lang="en-US" sz="2800" dirty="0" err="1">
                <a:sym typeface="+mn-ea"/>
              </a:rPr>
              <a:t>sản</a:t>
            </a:r>
            <a:r>
              <a:rPr lang="en-US" sz="2800" dirty="0">
                <a:sym typeface="+mn-ea"/>
              </a:rPr>
              <a:t> </a:t>
            </a:r>
            <a:r>
              <a:rPr lang="en-US" sz="2800" dirty="0" err="1">
                <a:sym typeface="+mn-ea"/>
              </a:rPr>
              <a:t>xuất</a:t>
            </a:r>
            <a:r>
              <a:rPr lang="en-US" sz="2800" dirty="0">
                <a:sym typeface="+mn-ea"/>
              </a:rPr>
              <a:t> </a:t>
            </a:r>
            <a:r>
              <a:rPr lang="en-US" sz="2800" dirty="0" err="1">
                <a:sym typeface="+mn-ea"/>
              </a:rPr>
              <a:t>được</a:t>
            </a:r>
            <a:r>
              <a:rPr lang="en-US" sz="2800" dirty="0">
                <a:sym typeface="+mn-ea"/>
              </a:rPr>
              <a:t> </a:t>
            </a:r>
            <a:r>
              <a:rPr lang="en-US" sz="2800" dirty="0" err="1">
                <a:sym typeface="+mn-ea"/>
              </a:rPr>
              <a:t>giải</a:t>
            </a:r>
            <a:r>
              <a:rPr lang="en-US" sz="2800" dirty="0">
                <a:sym typeface="+mn-ea"/>
              </a:rPr>
              <a:t> </a:t>
            </a:r>
            <a:r>
              <a:rPr lang="en-US" sz="2800" dirty="0" err="1">
                <a:sym typeface="+mn-ea"/>
              </a:rPr>
              <a:t>quyết</a:t>
            </a:r>
            <a:r>
              <a:rPr lang="en-US" sz="2800" dirty="0">
                <a:sym typeface="+mn-ea"/>
              </a:rPr>
              <a:t> </a:t>
            </a:r>
            <a:r>
              <a:rPr lang="en-US" sz="2800" dirty="0" err="1">
                <a:sym typeface="+mn-ea"/>
              </a:rPr>
              <a:t>kịp</a:t>
            </a:r>
            <a:r>
              <a:rPr lang="en-US" sz="2800" dirty="0">
                <a:sym typeface="+mn-ea"/>
              </a:rPr>
              <a:t> </a:t>
            </a:r>
            <a:r>
              <a:rPr lang="en-US" sz="2800" dirty="0" err="1">
                <a:sym typeface="+mn-ea"/>
              </a:rPr>
              <a:t>thời</a:t>
            </a:r>
            <a:r>
              <a:rPr lang="en-US" sz="2800" dirty="0">
                <a:sym typeface="+mn-ea"/>
              </a:rPr>
              <a:t>, </a:t>
            </a:r>
            <a:r>
              <a:rPr lang="en-US" sz="2800" dirty="0" err="1">
                <a:sym typeface="+mn-ea"/>
              </a:rPr>
              <a:t>tránh</a:t>
            </a:r>
            <a:r>
              <a:rPr lang="en-US" sz="2800" dirty="0">
                <a:sym typeface="+mn-ea"/>
              </a:rPr>
              <a:t> </a:t>
            </a:r>
            <a:r>
              <a:rPr lang="en-US" sz="2800" dirty="0" err="1">
                <a:sym typeface="+mn-ea"/>
              </a:rPr>
              <a:t>mọi</a:t>
            </a:r>
            <a:r>
              <a:rPr lang="en-US" sz="2800" dirty="0">
                <a:sym typeface="+mn-ea"/>
              </a:rPr>
              <a:t> </a:t>
            </a:r>
            <a:r>
              <a:rPr lang="en-US" sz="2800" dirty="0" err="1">
                <a:sym typeface="+mn-ea"/>
              </a:rPr>
              <a:t>sự</a:t>
            </a:r>
            <a:r>
              <a:rPr lang="en-US" sz="2800" dirty="0">
                <a:sym typeface="+mn-ea"/>
              </a:rPr>
              <a:t> </a:t>
            </a:r>
            <a:r>
              <a:rPr lang="en-US" sz="2800" dirty="0" err="1">
                <a:sym typeface="+mn-ea"/>
              </a:rPr>
              <a:t>trì</a:t>
            </a:r>
            <a:r>
              <a:rPr lang="en-US" sz="2800" dirty="0">
                <a:sym typeface="+mn-ea"/>
              </a:rPr>
              <a:t> </a:t>
            </a:r>
            <a:r>
              <a:rPr lang="en-US" sz="2800" dirty="0" err="1">
                <a:sym typeface="+mn-ea"/>
              </a:rPr>
              <a:t>hoãn</a:t>
            </a:r>
            <a:r>
              <a:rPr lang="en-US" sz="2800" dirty="0">
                <a:sym typeface="+mn-ea"/>
              </a:rPr>
              <a:t> </a:t>
            </a:r>
            <a:r>
              <a:rPr lang="en-US" sz="2800" dirty="0" err="1">
                <a:sym typeface="+mn-ea"/>
              </a:rPr>
              <a:t>nhằm</a:t>
            </a:r>
            <a:r>
              <a:rPr lang="en-US" sz="2800" dirty="0">
                <a:sym typeface="+mn-ea"/>
              </a:rPr>
              <a:t> </a:t>
            </a:r>
            <a:r>
              <a:rPr lang="en-US" sz="2800" dirty="0" err="1">
                <a:sym typeface="+mn-ea"/>
              </a:rPr>
              <a:t>tạo</a:t>
            </a:r>
            <a:r>
              <a:rPr lang="en-US" sz="2800" dirty="0">
                <a:sym typeface="+mn-ea"/>
              </a:rPr>
              <a:t> </a:t>
            </a:r>
            <a:r>
              <a:rPr lang="en-US" sz="2800" dirty="0" err="1">
                <a:sym typeface="+mn-ea"/>
              </a:rPr>
              <a:t>mọi</a:t>
            </a:r>
            <a:r>
              <a:rPr lang="en-US" sz="2800" dirty="0">
                <a:sym typeface="+mn-ea"/>
              </a:rPr>
              <a:t> </a:t>
            </a:r>
            <a:r>
              <a:rPr lang="en-US" sz="2800" dirty="0" err="1">
                <a:sym typeface="+mn-ea"/>
              </a:rPr>
              <a:t>điều</a:t>
            </a:r>
            <a:r>
              <a:rPr lang="en-US" sz="2800" dirty="0">
                <a:sym typeface="+mn-ea"/>
              </a:rPr>
              <a:t> </a:t>
            </a:r>
            <a:r>
              <a:rPr lang="en-US" sz="2800" dirty="0" err="1">
                <a:sym typeface="+mn-ea"/>
              </a:rPr>
              <a:t>kiện</a:t>
            </a:r>
            <a:r>
              <a:rPr lang="en-US" sz="2800" dirty="0">
                <a:sym typeface="+mn-ea"/>
              </a:rPr>
              <a:t> </a:t>
            </a:r>
            <a:r>
              <a:rPr lang="en-US" sz="2800" dirty="0" err="1">
                <a:sym typeface="+mn-ea"/>
              </a:rPr>
              <a:t>thuận</a:t>
            </a:r>
            <a:r>
              <a:rPr lang="en-US" sz="2800" dirty="0">
                <a:sym typeface="+mn-ea"/>
              </a:rPr>
              <a:t> </a:t>
            </a:r>
            <a:r>
              <a:rPr lang="en-US" sz="2800" dirty="0" err="1">
                <a:sym typeface="+mn-ea"/>
              </a:rPr>
              <a:t>lợi</a:t>
            </a:r>
            <a:r>
              <a:rPr lang="en-US" sz="2800" dirty="0">
                <a:sym typeface="+mn-ea"/>
              </a:rPr>
              <a:t> </a:t>
            </a:r>
            <a:r>
              <a:rPr lang="en-US" sz="2800" dirty="0" err="1">
                <a:sym typeface="+mn-ea"/>
              </a:rPr>
              <a:t>cho</a:t>
            </a:r>
            <a:r>
              <a:rPr lang="en-US" sz="2800" dirty="0">
                <a:sym typeface="+mn-ea"/>
              </a:rPr>
              <a:t> </a:t>
            </a:r>
            <a:r>
              <a:rPr lang="en-US" sz="2800" dirty="0" err="1">
                <a:sym typeface="+mn-ea"/>
              </a:rPr>
              <a:t>các</a:t>
            </a:r>
            <a:r>
              <a:rPr lang="en-US" sz="2800" dirty="0">
                <a:sym typeface="+mn-ea"/>
              </a:rPr>
              <a:t> </a:t>
            </a:r>
            <a:r>
              <a:rPr lang="en-US" sz="2800" dirty="0" err="1">
                <a:sym typeface="+mn-ea"/>
              </a:rPr>
              <a:t>bộ</a:t>
            </a:r>
            <a:r>
              <a:rPr lang="en-US" sz="2800" dirty="0">
                <a:sym typeface="+mn-ea"/>
              </a:rPr>
              <a:t> </a:t>
            </a:r>
            <a:r>
              <a:rPr lang="en-US" sz="2800" dirty="0" err="1">
                <a:sym typeface="+mn-ea"/>
              </a:rPr>
              <a:t>phận</a:t>
            </a:r>
            <a:r>
              <a:rPr lang="en-US" sz="2800" dirty="0">
                <a:sym typeface="+mn-ea"/>
              </a:rPr>
              <a:t> </a:t>
            </a:r>
            <a:r>
              <a:rPr lang="en-US" sz="2800" dirty="0" err="1">
                <a:sym typeface="+mn-ea"/>
              </a:rPr>
              <a:t>sản</a:t>
            </a:r>
            <a:r>
              <a:rPr lang="en-US" sz="2800" dirty="0">
                <a:sym typeface="+mn-ea"/>
              </a:rPr>
              <a:t> </a:t>
            </a:r>
            <a:r>
              <a:rPr lang="en-US" sz="2800" dirty="0" err="1">
                <a:sym typeface="+mn-ea"/>
              </a:rPr>
              <a:t>xuất</a:t>
            </a:r>
            <a:r>
              <a:rPr lang="en-US" sz="2800" dirty="0" smtClean="0">
                <a:sym typeface="+mn-ea"/>
              </a:rPr>
              <a:t>.</a:t>
            </a:r>
            <a:endParaRPr lang="en-US" sz="2800" dirty="0" smtClean="0">
              <a:sym typeface="+mn-ea"/>
            </a:endParaRPr>
          </a:p>
          <a:p>
            <a:pPr marL="0" indent="0" algn="just">
              <a:buNone/>
            </a:pPr>
            <a:endParaRPr lang="en-US" sz="500" dirty="0" smtClean="0">
              <a:sym typeface="+mn-ea"/>
            </a:endParaRPr>
          </a:p>
          <a:p>
            <a:pPr algn="just"/>
            <a:r>
              <a:rPr lang="en-US" sz="2800" dirty="0" err="1">
                <a:sym typeface="+mn-ea"/>
              </a:rPr>
              <a:t>Chuẩn</a:t>
            </a:r>
            <a:r>
              <a:rPr lang="en-US" sz="2800" dirty="0">
                <a:sym typeface="+mn-ea"/>
              </a:rPr>
              <a:t> </a:t>
            </a:r>
            <a:r>
              <a:rPr lang="en-US" sz="2800" dirty="0" err="1">
                <a:sym typeface="+mn-ea"/>
              </a:rPr>
              <a:t>bị</a:t>
            </a:r>
            <a:r>
              <a:rPr lang="en-US" sz="2800" dirty="0">
                <a:sym typeface="+mn-ea"/>
              </a:rPr>
              <a:t> </a:t>
            </a:r>
            <a:r>
              <a:rPr lang="en-US" sz="2800" dirty="0" err="1">
                <a:sym typeface="+mn-ea"/>
              </a:rPr>
              <a:t>các</a:t>
            </a:r>
            <a:r>
              <a:rPr lang="en-US" sz="2800" dirty="0">
                <a:sym typeface="+mn-ea"/>
              </a:rPr>
              <a:t> </a:t>
            </a:r>
            <a:r>
              <a:rPr lang="en-US" sz="2800" dirty="0" err="1">
                <a:sym typeface="+mn-ea"/>
              </a:rPr>
              <a:t>hồ</a:t>
            </a:r>
            <a:r>
              <a:rPr lang="en-US" sz="2800" dirty="0">
                <a:sym typeface="+mn-ea"/>
              </a:rPr>
              <a:t> </a:t>
            </a:r>
            <a:r>
              <a:rPr lang="en-US" sz="2800" dirty="0" err="1">
                <a:sym typeface="+mn-ea"/>
              </a:rPr>
              <a:t>sơ</a:t>
            </a:r>
            <a:r>
              <a:rPr lang="en-US" sz="2800" dirty="0">
                <a:sym typeface="+mn-ea"/>
              </a:rPr>
              <a:t> </a:t>
            </a:r>
            <a:r>
              <a:rPr lang="en-US" sz="2800" dirty="0" err="1">
                <a:sym typeface="+mn-ea"/>
              </a:rPr>
              <a:t>liên</a:t>
            </a:r>
            <a:r>
              <a:rPr lang="en-US" sz="2800" dirty="0">
                <a:sym typeface="+mn-ea"/>
              </a:rPr>
              <a:t> </a:t>
            </a:r>
            <a:r>
              <a:rPr lang="en-US" sz="2800" dirty="0" err="1">
                <a:sym typeface="+mn-ea"/>
              </a:rPr>
              <a:t>quan</a:t>
            </a:r>
            <a:r>
              <a:rPr lang="en-US" sz="2800" dirty="0">
                <a:sym typeface="+mn-ea"/>
              </a:rPr>
              <a:t> </a:t>
            </a:r>
            <a:r>
              <a:rPr lang="en-US" sz="2800" dirty="0" err="1">
                <a:sym typeface="+mn-ea"/>
              </a:rPr>
              <a:t>đến</a:t>
            </a:r>
            <a:r>
              <a:rPr lang="en-US" sz="2800" dirty="0">
                <a:sym typeface="+mn-ea"/>
              </a:rPr>
              <a:t> </a:t>
            </a:r>
            <a:r>
              <a:rPr lang="en-US" sz="2800" dirty="0" err="1">
                <a:sym typeface="+mn-ea"/>
              </a:rPr>
              <a:t>đơn</a:t>
            </a:r>
            <a:r>
              <a:rPr lang="en-US" sz="2800" dirty="0">
                <a:sym typeface="+mn-ea"/>
              </a:rPr>
              <a:t> </a:t>
            </a:r>
            <a:r>
              <a:rPr lang="en-US" sz="2800" dirty="0" err="1">
                <a:sym typeface="+mn-ea"/>
              </a:rPr>
              <a:t>hàng</a:t>
            </a:r>
            <a:r>
              <a:rPr lang="en-US" sz="2800" dirty="0">
                <a:sym typeface="+mn-ea"/>
              </a:rPr>
              <a:t>, </a:t>
            </a:r>
            <a:r>
              <a:rPr lang="en-US" sz="2800" dirty="0" err="1">
                <a:sym typeface="+mn-ea"/>
              </a:rPr>
              <a:t>các</a:t>
            </a:r>
            <a:r>
              <a:rPr lang="en-US" sz="2800" dirty="0">
                <a:sym typeface="+mn-ea"/>
              </a:rPr>
              <a:t> </a:t>
            </a:r>
            <a:r>
              <a:rPr lang="en-US" sz="2800" dirty="0" err="1">
                <a:sym typeface="+mn-ea"/>
              </a:rPr>
              <a:t>đơn</a:t>
            </a:r>
            <a:r>
              <a:rPr lang="en-US" sz="2800" dirty="0">
                <a:sym typeface="+mn-ea"/>
              </a:rPr>
              <a:t> </a:t>
            </a:r>
            <a:r>
              <a:rPr lang="en-US" sz="2800" dirty="0" err="1">
                <a:sym typeface="+mn-ea"/>
              </a:rPr>
              <a:t>đặt</a:t>
            </a:r>
            <a:r>
              <a:rPr lang="en-US" sz="2800" dirty="0">
                <a:sym typeface="+mn-ea"/>
              </a:rPr>
              <a:t> </a:t>
            </a:r>
            <a:r>
              <a:rPr lang="en-US" sz="2800" dirty="0" err="1">
                <a:sym typeface="+mn-ea"/>
              </a:rPr>
              <a:t>hàng</a:t>
            </a:r>
            <a:r>
              <a:rPr lang="en-US" sz="2800" dirty="0">
                <a:sym typeface="+mn-ea"/>
              </a:rPr>
              <a:t>, </a:t>
            </a:r>
            <a:r>
              <a:rPr lang="en-US" sz="2800" dirty="0" err="1">
                <a:sym typeface="+mn-ea"/>
              </a:rPr>
              <a:t>hỗ</a:t>
            </a:r>
            <a:r>
              <a:rPr lang="en-US" sz="2800" dirty="0">
                <a:sym typeface="+mn-ea"/>
              </a:rPr>
              <a:t> </a:t>
            </a:r>
            <a:r>
              <a:rPr lang="en-US" sz="2800" dirty="0" err="1">
                <a:sym typeface="+mn-ea"/>
              </a:rPr>
              <a:t>trợ</a:t>
            </a:r>
            <a:r>
              <a:rPr lang="en-US" sz="2800" dirty="0">
                <a:sym typeface="+mn-ea"/>
              </a:rPr>
              <a:t> </a:t>
            </a:r>
            <a:r>
              <a:rPr lang="en-US" sz="2800" dirty="0" err="1">
                <a:sym typeface="+mn-ea"/>
              </a:rPr>
              <a:t>bộ</a:t>
            </a:r>
            <a:r>
              <a:rPr lang="en-US" sz="2800" dirty="0">
                <a:sym typeface="+mn-ea"/>
              </a:rPr>
              <a:t> </a:t>
            </a:r>
            <a:r>
              <a:rPr lang="en-US" sz="2800" dirty="0" err="1">
                <a:sym typeface="+mn-ea"/>
              </a:rPr>
              <a:t>phận</a:t>
            </a:r>
            <a:r>
              <a:rPr lang="en-US" sz="2800" dirty="0">
                <a:sym typeface="+mn-ea"/>
              </a:rPr>
              <a:t> </a:t>
            </a:r>
            <a:r>
              <a:rPr lang="en-US" sz="2800" dirty="0" err="1">
                <a:sym typeface="+mn-ea"/>
              </a:rPr>
              <a:t>xây</a:t>
            </a:r>
            <a:r>
              <a:rPr lang="en-US" sz="2800" dirty="0">
                <a:sym typeface="+mn-ea"/>
              </a:rPr>
              <a:t> </a:t>
            </a:r>
            <a:r>
              <a:rPr lang="en-US" sz="2800" dirty="0" err="1">
                <a:sym typeface="+mn-ea"/>
              </a:rPr>
              <a:t>dựng</a:t>
            </a:r>
            <a:r>
              <a:rPr lang="en-US" sz="2800" dirty="0">
                <a:sym typeface="+mn-ea"/>
              </a:rPr>
              <a:t> </a:t>
            </a:r>
            <a:r>
              <a:rPr lang="en-US" sz="2800" dirty="0" err="1">
                <a:sym typeface="+mn-ea"/>
              </a:rPr>
              <a:t>tài</a:t>
            </a:r>
            <a:r>
              <a:rPr lang="en-US" sz="2800" dirty="0">
                <a:sym typeface="+mn-ea"/>
              </a:rPr>
              <a:t> </a:t>
            </a:r>
            <a:r>
              <a:rPr lang="en-US" sz="2800" dirty="0" err="1">
                <a:sym typeface="+mn-ea"/>
              </a:rPr>
              <a:t>liệu</a:t>
            </a:r>
            <a:r>
              <a:rPr lang="en-US" sz="2800" dirty="0">
                <a:sym typeface="+mn-ea"/>
              </a:rPr>
              <a:t> </a:t>
            </a:r>
            <a:r>
              <a:rPr lang="en-US" sz="2800" dirty="0" err="1">
                <a:sym typeface="+mn-ea"/>
              </a:rPr>
              <a:t>kỹ</a:t>
            </a:r>
            <a:r>
              <a:rPr lang="en-US" sz="2800" dirty="0">
                <a:sym typeface="+mn-ea"/>
              </a:rPr>
              <a:t> </a:t>
            </a:r>
            <a:r>
              <a:rPr lang="en-US" sz="2800" dirty="0" err="1">
                <a:sym typeface="+mn-ea"/>
              </a:rPr>
              <a:t>thuật</a:t>
            </a:r>
            <a:r>
              <a:rPr lang="en-US" sz="2800" dirty="0">
                <a:sym typeface="+mn-ea"/>
              </a:rPr>
              <a:t> </a:t>
            </a:r>
            <a:r>
              <a:rPr lang="en-US" sz="2800" dirty="0" err="1">
                <a:sym typeface="+mn-ea"/>
              </a:rPr>
              <a:t>theo</a:t>
            </a:r>
            <a:r>
              <a:rPr lang="en-US" sz="2800" dirty="0">
                <a:sym typeface="+mn-ea"/>
              </a:rPr>
              <a:t> </a:t>
            </a:r>
            <a:r>
              <a:rPr lang="en-US" sz="2800" dirty="0" err="1">
                <a:sym typeface="+mn-ea"/>
              </a:rPr>
              <a:t>các</a:t>
            </a:r>
            <a:r>
              <a:rPr lang="en-US" sz="2800" dirty="0">
                <a:sym typeface="+mn-ea"/>
              </a:rPr>
              <a:t> </a:t>
            </a:r>
            <a:r>
              <a:rPr lang="en-US" sz="2800" dirty="0" err="1">
                <a:sym typeface="+mn-ea"/>
              </a:rPr>
              <a:t>yêu</a:t>
            </a:r>
            <a:r>
              <a:rPr lang="en-US" sz="2800" dirty="0">
                <a:sym typeface="+mn-ea"/>
              </a:rPr>
              <a:t> </a:t>
            </a:r>
            <a:r>
              <a:rPr lang="en-US" sz="2800" dirty="0" err="1">
                <a:sym typeface="+mn-ea"/>
              </a:rPr>
              <a:t>cầu</a:t>
            </a:r>
            <a:r>
              <a:rPr lang="en-US" sz="2800" dirty="0">
                <a:sym typeface="+mn-ea"/>
              </a:rPr>
              <a:t> </a:t>
            </a:r>
            <a:r>
              <a:rPr lang="en-US" sz="2800" dirty="0" err="1">
                <a:sym typeface="+mn-ea"/>
              </a:rPr>
              <a:t>của</a:t>
            </a:r>
            <a:r>
              <a:rPr lang="en-US" sz="2800" dirty="0">
                <a:sym typeface="+mn-ea"/>
              </a:rPr>
              <a:t> </a:t>
            </a:r>
            <a:r>
              <a:rPr lang="en-US" sz="2800" dirty="0" err="1">
                <a:sym typeface="+mn-ea"/>
              </a:rPr>
              <a:t>khách</a:t>
            </a:r>
            <a:r>
              <a:rPr lang="en-US" sz="2800" dirty="0">
                <a:sym typeface="+mn-ea"/>
              </a:rPr>
              <a:t> </a:t>
            </a:r>
            <a:r>
              <a:rPr lang="en-US" sz="2800" dirty="0" err="1">
                <a:sym typeface="+mn-ea"/>
              </a:rPr>
              <a:t>hàng</a:t>
            </a:r>
            <a:r>
              <a:rPr lang="en-US" sz="2800" dirty="0">
                <a:sym typeface="+mn-ea"/>
              </a:rPr>
              <a:t>.</a:t>
            </a:r>
            <a:endParaRPr lang="en-US" sz="2800" dirty="0">
              <a:sym typeface="+mn-ea"/>
            </a:endParaRPr>
          </a:p>
          <a:p>
            <a:pPr marL="0" indent="0" algn="just">
              <a:buNone/>
            </a:pPr>
            <a:endParaRPr lang="en-US" sz="500" dirty="0"/>
          </a:p>
          <a:p>
            <a:pPr algn="just"/>
            <a:r>
              <a:rPr lang="en-US" sz="2800" dirty="0" err="1">
                <a:sym typeface="+mn-ea"/>
              </a:rPr>
              <a:t>Tư</a:t>
            </a:r>
            <a:r>
              <a:rPr lang="en-US" sz="2800" dirty="0">
                <a:sym typeface="+mn-ea"/>
              </a:rPr>
              <a:t> </a:t>
            </a:r>
            <a:r>
              <a:rPr lang="en-US" sz="2800" dirty="0" err="1">
                <a:sym typeface="+mn-ea"/>
              </a:rPr>
              <a:t>vấn</a:t>
            </a:r>
            <a:r>
              <a:rPr lang="en-US" sz="2800" dirty="0">
                <a:sym typeface="+mn-ea"/>
              </a:rPr>
              <a:t> </a:t>
            </a:r>
            <a:r>
              <a:rPr lang="en-US" sz="2800" dirty="0" err="1">
                <a:sym typeface="+mn-ea"/>
              </a:rPr>
              <a:t>và</a:t>
            </a:r>
            <a:r>
              <a:rPr lang="en-US" sz="2800" dirty="0">
                <a:sym typeface="+mn-ea"/>
              </a:rPr>
              <a:t> </a:t>
            </a:r>
            <a:r>
              <a:rPr lang="en-US" sz="2800" dirty="0" err="1">
                <a:sym typeface="+mn-ea"/>
              </a:rPr>
              <a:t>hỗ</a:t>
            </a:r>
            <a:r>
              <a:rPr lang="en-US" sz="2800" dirty="0">
                <a:sym typeface="+mn-ea"/>
              </a:rPr>
              <a:t> </a:t>
            </a:r>
            <a:r>
              <a:rPr lang="en-US" sz="2800" dirty="0" err="1">
                <a:sym typeface="+mn-ea"/>
              </a:rPr>
              <a:t>trợ</a:t>
            </a:r>
            <a:r>
              <a:rPr lang="en-US" sz="2800" dirty="0">
                <a:sym typeface="+mn-ea"/>
              </a:rPr>
              <a:t> </a:t>
            </a:r>
            <a:r>
              <a:rPr lang="en-US" sz="2800" dirty="0" err="1">
                <a:sym typeface="+mn-ea"/>
              </a:rPr>
              <a:t>sản</a:t>
            </a:r>
            <a:r>
              <a:rPr lang="en-US" sz="2800" dirty="0">
                <a:sym typeface="+mn-ea"/>
              </a:rPr>
              <a:t> </a:t>
            </a:r>
            <a:r>
              <a:rPr lang="en-US" sz="2800" dirty="0" err="1">
                <a:sym typeface="+mn-ea"/>
              </a:rPr>
              <a:t>xuất</a:t>
            </a:r>
            <a:r>
              <a:rPr lang="en-US" sz="2800" dirty="0">
                <a:sym typeface="+mn-ea"/>
              </a:rPr>
              <a:t>, </a:t>
            </a:r>
            <a:r>
              <a:rPr lang="en-US" sz="2800" dirty="0" err="1">
                <a:sym typeface="+mn-ea"/>
              </a:rPr>
              <a:t>hỗ</a:t>
            </a:r>
            <a:r>
              <a:rPr lang="en-US" sz="2800" dirty="0">
                <a:sym typeface="+mn-ea"/>
              </a:rPr>
              <a:t> </a:t>
            </a:r>
            <a:r>
              <a:rPr lang="en-US" sz="2800" dirty="0" err="1">
                <a:sym typeface="+mn-ea"/>
              </a:rPr>
              <a:t>trợ</a:t>
            </a:r>
            <a:r>
              <a:rPr lang="en-US" sz="2800" dirty="0">
                <a:sym typeface="+mn-ea"/>
              </a:rPr>
              <a:t> </a:t>
            </a:r>
            <a:r>
              <a:rPr lang="en-US" sz="2800" dirty="0" err="1">
                <a:sym typeface="+mn-ea"/>
              </a:rPr>
              <a:t>bộ</a:t>
            </a:r>
            <a:r>
              <a:rPr lang="en-US" sz="2800" dirty="0">
                <a:sym typeface="+mn-ea"/>
              </a:rPr>
              <a:t> </a:t>
            </a:r>
            <a:r>
              <a:rPr lang="en-US" sz="2800" dirty="0" err="1">
                <a:sym typeface="+mn-ea"/>
              </a:rPr>
              <a:t>phận</a:t>
            </a:r>
            <a:r>
              <a:rPr lang="en-US" sz="2800" dirty="0">
                <a:sym typeface="+mn-ea"/>
              </a:rPr>
              <a:t> </a:t>
            </a:r>
            <a:r>
              <a:rPr lang="en-US" sz="2800" dirty="0" err="1">
                <a:sym typeface="+mn-ea"/>
              </a:rPr>
              <a:t>chất</a:t>
            </a:r>
            <a:r>
              <a:rPr lang="en-US" sz="2800" dirty="0">
                <a:sym typeface="+mn-ea"/>
              </a:rPr>
              <a:t> </a:t>
            </a:r>
            <a:r>
              <a:rPr lang="en-US" sz="2800" dirty="0" err="1">
                <a:sym typeface="+mn-ea"/>
              </a:rPr>
              <a:t>lượng</a:t>
            </a:r>
            <a:r>
              <a:rPr lang="en-US" sz="2800" dirty="0">
                <a:sym typeface="+mn-ea"/>
              </a:rPr>
              <a:t> </a:t>
            </a:r>
            <a:r>
              <a:rPr lang="en-US" sz="2800" dirty="0" err="1">
                <a:sym typeface="+mn-ea"/>
              </a:rPr>
              <a:t>về</a:t>
            </a:r>
            <a:r>
              <a:rPr lang="en-US" sz="2800" dirty="0">
                <a:sym typeface="+mn-ea"/>
              </a:rPr>
              <a:t> </a:t>
            </a:r>
            <a:r>
              <a:rPr lang="en-US" sz="2800" dirty="0" err="1" smtClean="0">
                <a:sym typeface="+mn-ea"/>
              </a:rPr>
              <a:t>mức</a:t>
            </a:r>
            <a:r>
              <a:rPr lang="en-US" sz="2800" dirty="0" smtClean="0">
                <a:sym typeface="+mn-ea"/>
              </a:rPr>
              <a:t> tiêu chuẩn chất lượng (</a:t>
            </a:r>
            <a:r>
              <a:rPr lang="en-US" sz="2800" dirty="0">
                <a:sym typeface="+mn-ea"/>
              </a:rPr>
              <a:t>CL) </a:t>
            </a:r>
            <a:r>
              <a:rPr lang="en-US" sz="2800" dirty="0" err="1">
                <a:sym typeface="+mn-ea"/>
              </a:rPr>
              <a:t>của</a:t>
            </a:r>
            <a:r>
              <a:rPr lang="en-US" sz="2800" dirty="0">
                <a:sym typeface="+mn-ea"/>
              </a:rPr>
              <a:t> </a:t>
            </a:r>
            <a:r>
              <a:rPr lang="en-US" sz="2800" dirty="0" err="1">
                <a:sym typeface="+mn-ea"/>
              </a:rPr>
              <a:t>từng</a:t>
            </a:r>
            <a:r>
              <a:rPr lang="en-US" sz="2800" dirty="0">
                <a:sym typeface="+mn-ea"/>
              </a:rPr>
              <a:t> </a:t>
            </a:r>
            <a:r>
              <a:rPr lang="en-US" sz="2800" dirty="0" err="1">
                <a:sym typeface="+mn-ea"/>
              </a:rPr>
              <a:t>khách</a:t>
            </a:r>
            <a:r>
              <a:rPr lang="en-US" sz="2800" dirty="0">
                <a:sym typeface="+mn-ea"/>
              </a:rPr>
              <a:t> </a:t>
            </a:r>
            <a:r>
              <a:rPr lang="en-US" sz="2800" dirty="0" err="1">
                <a:sym typeface="+mn-ea"/>
              </a:rPr>
              <a:t>hàng</a:t>
            </a:r>
            <a:r>
              <a:rPr lang="en-US" sz="2800" dirty="0">
                <a:sym typeface="+mn-ea"/>
              </a:rPr>
              <a:t>, </a:t>
            </a:r>
            <a:r>
              <a:rPr lang="en-US" sz="2800" dirty="0" err="1">
                <a:sym typeface="+mn-ea"/>
              </a:rPr>
              <a:t>từng</a:t>
            </a:r>
            <a:r>
              <a:rPr lang="en-US" sz="2800" dirty="0">
                <a:sym typeface="+mn-ea"/>
              </a:rPr>
              <a:t> </a:t>
            </a:r>
            <a:r>
              <a:rPr lang="en-US" sz="2800" dirty="0" err="1">
                <a:sym typeface="+mn-ea"/>
              </a:rPr>
              <a:t>đơn</a:t>
            </a:r>
            <a:r>
              <a:rPr lang="en-US" sz="2800" dirty="0">
                <a:sym typeface="+mn-ea"/>
              </a:rPr>
              <a:t> </a:t>
            </a:r>
            <a:r>
              <a:rPr lang="en-US" sz="2800" dirty="0" err="1">
                <a:sym typeface="+mn-ea"/>
              </a:rPr>
              <a:t>hàng</a:t>
            </a:r>
            <a:r>
              <a:rPr lang="en-US" sz="2800" dirty="0">
                <a:sym typeface="+mn-ea"/>
              </a:rPr>
              <a:t>. </a:t>
            </a:r>
            <a:r>
              <a:rPr lang="en-US" sz="2800" dirty="0" err="1">
                <a:sym typeface="+mn-ea"/>
              </a:rPr>
              <a:t>Làm</a:t>
            </a:r>
            <a:r>
              <a:rPr lang="en-US" sz="2800" dirty="0">
                <a:sym typeface="+mn-ea"/>
              </a:rPr>
              <a:t> </a:t>
            </a:r>
            <a:r>
              <a:rPr lang="en-US" sz="2800" dirty="0" err="1">
                <a:sym typeface="+mn-ea"/>
              </a:rPr>
              <a:t>trung</a:t>
            </a:r>
            <a:r>
              <a:rPr lang="en-US" sz="2800" dirty="0">
                <a:sym typeface="+mn-ea"/>
              </a:rPr>
              <a:t> </a:t>
            </a:r>
            <a:r>
              <a:rPr lang="en-US" sz="2800" dirty="0" err="1">
                <a:sym typeface="+mn-ea"/>
              </a:rPr>
              <a:t>gian</a:t>
            </a:r>
            <a:r>
              <a:rPr lang="en-US" sz="2800" dirty="0">
                <a:sym typeface="+mn-ea"/>
              </a:rPr>
              <a:t> </a:t>
            </a:r>
            <a:r>
              <a:rPr lang="en-US" sz="2800" dirty="0" err="1">
                <a:sym typeface="+mn-ea"/>
              </a:rPr>
              <a:t>giữa</a:t>
            </a:r>
            <a:r>
              <a:rPr lang="en-US" sz="2800" dirty="0">
                <a:sym typeface="+mn-ea"/>
              </a:rPr>
              <a:t> </a:t>
            </a:r>
            <a:r>
              <a:rPr lang="en-US" sz="2800" dirty="0" err="1">
                <a:sym typeface="+mn-ea"/>
              </a:rPr>
              <a:t>bộ</a:t>
            </a:r>
            <a:r>
              <a:rPr lang="en-US" sz="2800" dirty="0">
                <a:sym typeface="+mn-ea"/>
              </a:rPr>
              <a:t> </a:t>
            </a:r>
            <a:r>
              <a:rPr lang="en-US" sz="2800" dirty="0" err="1">
                <a:sym typeface="+mn-ea"/>
              </a:rPr>
              <a:t>phận</a:t>
            </a:r>
            <a:r>
              <a:rPr lang="en-US" sz="2800" dirty="0">
                <a:sym typeface="+mn-ea"/>
              </a:rPr>
              <a:t> </a:t>
            </a:r>
            <a:r>
              <a:rPr lang="en-US" sz="2800" dirty="0" err="1">
                <a:sym typeface="+mn-ea"/>
              </a:rPr>
              <a:t>sản</a:t>
            </a:r>
            <a:r>
              <a:rPr lang="en-US" sz="2800" dirty="0">
                <a:sym typeface="+mn-ea"/>
              </a:rPr>
              <a:t> </a:t>
            </a:r>
            <a:r>
              <a:rPr lang="en-US" sz="2800" dirty="0" err="1">
                <a:sym typeface="+mn-ea"/>
              </a:rPr>
              <a:t>xuất</a:t>
            </a:r>
            <a:r>
              <a:rPr lang="en-US" sz="2800" dirty="0">
                <a:sym typeface="+mn-ea"/>
              </a:rPr>
              <a:t> </a:t>
            </a:r>
            <a:r>
              <a:rPr lang="en-US" sz="2800" dirty="0" err="1">
                <a:sym typeface="+mn-ea"/>
              </a:rPr>
              <a:t>và</a:t>
            </a:r>
            <a:r>
              <a:rPr lang="en-US" sz="2800" dirty="0">
                <a:sym typeface="+mn-ea"/>
              </a:rPr>
              <a:t> </a:t>
            </a:r>
            <a:r>
              <a:rPr lang="en-US" sz="2800" dirty="0" smtClean="0">
                <a:sym typeface="+mn-ea"/>
              </a:rPr>
              <a:t>CL </a:t>
            </a:r>
            <a:r>
              <a:rPr lang="en-US" sz="2800" dirty="0" err="1">
                <a:sym typeface="+mn-ea"/>
              </a:rPr>
              <a:t>trong</a:t>
            </a:r>
            <a:r>
              <a:rPr lang="en-US" sz="2800" dirty="0">
                <a:sym typeface="+mn-ea"/>
              </a:rPr>
              <a:t> </a:t>
            </a:r>
            <a:r>
              <a:rPr lang="en-US" sz="2800" dirty="0" err="1">
                <a:sym typeface="+mn-ea"/>
              </a:rPr>
              <a:t>việc</a:t>
            </a:r>
            <a:r>
              <a:rPr lang="en-US" sz="2800" dirty="0">
                <a:sym typeface="+mn-ea"/>
              </a:rPr>
              <a:t> </a:t>
            </a:r>
            <a:r>
              <a:rPr lang="en-US" sz="2800" dirty="0" err="1">
                <a:sym typeface="+mn-ea"/>
              </a:rPr>
              <a:t>giải</a:t>
            </a:r>
            <a:r>
              <a:rPr lang="en-US" sz="2800" dirty="0">
                <a:sym typeface="+mn-ea"/>
              </a:rPr>
              <a:t> </a:t>
            </a:r>
            <a:r>
              <a:rPr lang="en-US" sz="2800" dirty="0" err="1">
                <a:sym typeface="+mn-ea"/>
              </a:rPr>
              <a:t>quyết</a:t>
            </a:r>
            <a:r>
              <a:rPr lang="en-US" sz="2800" dirty="0">
                <a:sym typeface="+mn-ea"/>
              </a:rPr>
              <a:t> </a:t>
            </a:r>
            <a:r>
              <a:rPr lang="en-US" sz="2800" dirty="0" err="1">
                <a:sym typeface="+mn-ea"/>
              </a:rPr>
              <a:t>các</a:t>
            </a:r>
            <a:r>
              <a:rPr lang="en-US" sz="2800" dirty="0">
                <a:sym typeface="+mn-ea"/>
              </a:rPr>
              <a:t> </a:t>
            </a:r>
            <a:r>
              <a:rPr lang="en-US" sz="2800" dirty="0" err="1">
                <a:sym typeface="+mn-ea"/>
              </a:rPr>
              <a:t>vấn</a:t>
            </a:r>
            <a:r>
              <a:rPr lang="en-US" sz="2800" dirty="0">
                <a:sym typeface="+mn-ea"/>
              </a:rPr>
              <a:t> </a:t>
            </a:r>
            <a:r>
              <a:rPr lang="en-US" sz="2800" dirty="0" err="1">
                <a:sym typeface="+mn-ea"/>
              </a:rPr>
              <a:t>đề</a:t>
            </a:r>
            <a:r>
              <a:rPr lang="en-US" sz="2800" dirty="0">
                <a:sym typeface="+mn-ea"/>
              </a:rPr>
              <a:t> </a:t>
            </a:r>
            <a:r>
              <a:rPr lang="en-US" sz="2800" dirty="0" err="1">
                <a:sym typeface="+mn-ea"/>
              </a:rPr>
              <a:t>liên</a:t>
            </a:r>
            <a:r>
              <a:rPr lang="en-US" sz="2800" dirty="0">
                <a:sym typeface="+mn-ea"/>
              </a:rPr>
              <a:t> </a:t>
            </a:r>
            <a:r>
              <a:rPr lang="en-US" sz="2800" dirty="0" err="1">
                <a:sym typeface="+mn-ea"/>
              </a:rPr>
              <a:t>quan</a:t>
            </a:r>
            <a:r>
              <a:rPr lang="en-US" sz="2800" dirty="0">
                <a:sym typeface="+mn-ea"/>
              </a:rPr>
              <a:t> </a:t>
            </a:r>
            <a:r>
              <a:rPr lang="en-US" sz="2800" dirty="0" err="1">
                <a:sym typeface="+mn-ea"/>
              </a:rPr>
              <a:t>đến</a:t>
            </a:r>
            <a:r>
              <a:rPr lang="en-US" sz="2800" dirty="0">
                <a:sym typeface="+mn-ea"/>
              </a:rPr>
              <a:t> CL </a:t>
            </a:r>
            <a:r>
              <a:rPr lang="en-US" sz="2800" dirty="0" err="1">
                <a:sym typeface="+mn-ea"/>
              </a:rPr>
              <a:t>để</a:t>
            </a:r>
            <a:r>
              <a:rPr lang="en-US" sz="2800" dirty="0">
                <a:sym typeface="+mn-ea"/>
              </a:rPr>
              <a:t> </a:t>
            </a:r>
            <a:r>
              <a:rPr lang="en-US" sz="2800" dirty="0" err="1">
                <a:sym typeface="+mn-ea"/>
              </a:rPr>
              <a:t>giao</a:t>
            </a:r>
            <a:r>
              <a:rPr lang="en-US" sz="2800" dirty="0">
                <a:sym typeface="+mn-ea"/>
              </a:rPr>
              <a:t> </a:t>
            </a:r>
            <a:r>
              <a:rPr lang="en-US" sz="2800" dirty="0" err="1">
                <a:sym typeface="+mn-ea"/>
              </a:rPr>
              <a:t>hàng</a:t>
            </a:r>
            <a:r>
              <a:rPr lang="en-US" sz="2800" dirty="0">
                <a:sym typeface="+mn-ea"/>
              </a:rPr>
              <a:t> </a:t>
            </a:r>
            <a:r>
              <a:rPr lang="en-US" sz="2800" dirty="0" err="1">
                <a:sym typeface="+mn-ea"/>
              </a:rPr>
              <a:t>đúng</a:t>
            </a:r>
            <a:r>
              <a:rPr lang="en-US" sz="2800" dirty="0">
                <a:sym typeface="+mn-ea"/>
              </a:rPr>
              <a:t> </a:t>
            </a:r>
            <a:r>
              <a:rPr lang="en-US" sz="2800" dirty="0" err="1">
                <a:sym typeface="+mn-ea"/>
              </a:rPr>
              <a:t>theo</a:t>
            </a:r>
            <a:r>
              <a:rPr lang="en-US" sz="2800" dirty="0">
                <a:sym typeface="+mn-ea"/>
              </a:rPr>
              <a:t> </a:t>
            </a:r>
            <a:r>
              <a:rPr lang="en-US" sz="2800" dirty="0" err="1">
                <a:sym typeface="+mn-ea"/>
              </a:rPr>
              <a:t>yêu</a:t>
            </a:r>
            <a:r>
              <a:rPr lang="en-US" sz="2800" dirty="0">
                <a:sym typeface="+mn-ea"/>
              </a:rPr>
              <a:t> </a:t>
            </a:r>
            <a:r>
              <a:rPr lang="en-US" sz="2800" dirty="0" err="1">
                <a:sym typeface="+mn-ea"/>
              </a:rPr>
              <a:t>cầu</a:t>
            </a:r>
            <a:r>
              <a:rPr lang="en-US" sz="2800" dirty="0">
                <a:sym typeface="+mn-ea"/>
              </a:rPr>
              <a:t> </a:t>
            </a:r>
            <a:r>
              <a:rPr lang="en-US" sz="2800" dirty="0" err="1">
                <a:sym typeface="+mn-ea"/>
              </a:rPr>
              <a:t>của</a:t>
            </a:r>
            <a:r>
              <a:rPr lang="en-US" sz="2800" dirty="0">
                <a:sym typeface="+mn-ea"/>
              </a:rPr>
              <a:t> </a:t>
            </a:r>
            <a:r>
              <a:rPr lang="en-US" sz="2800" dirty="0" err="1">
                <a:sym typeface="+mn-ea"/>
              </a:rPr>
              <a:t>khách</a:t>
            </a:r>
            <a:r>
              <a:rPr lang="en-US" sz="2800" dirty="0">
                <a:sym typeface="+mn-ea"/>
              </a:rPr>
              <a:t> </a:t>
            </a:r>
            <a:r>
              <a:rPr lang="en-US" sz="2800" dirty="0" err="1">
                <a:sym typeface="+mn-ea"/>
              </a:rPr>
              <a:t>hàng</a:t>
            </a:r>
            <a:r>
              <a:rPr lang="en-US" sz="2800" dirty="0" smtClean="0">
                <a:sym typeface="+mn-ea"/>
              </a:rPr>
              <a:t>.</a:t>
            </a:r>
            <a:endParaRPr lang="en-US" sz="2800" dirty="0"/>
          </a:p>
        </p:txBody>
      </p:sp>
      <p:sp>
        <p:nvSpPr>
          <p:cNvPr id="6" name="Title 1"/>
          <p:cNvSpPr>
            <a:spLocks noGrp="1"/>
          </p:cNvSpPr>
          <p:nvPr>
            <p:ph type="title"/>
          </p:nvPr>
        </p:nvSpPr>
        <p:spPr>
          <a:xfrm>
            <a:off x="1433015" y="147955"/>
            <a:ext cx="8966580" cy="582930"/>
          </a:xfrm>
        </p:spPr>
        <p:txBody>
          <a:bodyPr/>
          <a:lstStyle/>
          <a:p>
            <a:r>
              <a:rPr lang="vi-VN" altLang="en-US" b="1">
                <a:solidFill>
                  <a:srgbClr val="CC3300"/>
                </a:solidFill>
              </a:rPr>
              <a:t>2.1.3 Nhiệm vụ:</a:t>
            </a:r>
            <a:endParaRPr lang="vi-VN" altLang="en-US" b="1">
              <a:solidFill>
                <a:srgbClr val="CC3300"/>
              </a:solidFill>
            </a:endParaRPr>
          </a:p>
        </p:txBody>
      </p:sp>
      <p:pic>
        <p:nvPicPr>
          <p:cNvPr id="8" name="Picture 7"/>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26045" y="0"/>
            <a:ext cx="1134016" cy="774391"/>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 presetClass="entr" presetSubtype="16"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box(in)">
                                      <p:cBhvr>
                                        <p:cTn id="11" dur="2000"/>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 presetClass="entr" presetSubtype="16" fill="hold" grpId="0" nodeType="click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Effect transition="in" filter="box(in)">
                                      <p:cBhvr>
                                        <p:cTn id="16" dur="20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 presetClass="entr" presetSubtype="16"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box(in)">
                                      <p:cBhvr>
                                        <p:cTn id="21"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3" grpId="1" build="p"/>
      <p:bldP spid="6" grpId="0"/>
      <p:bldP spid="6" grpId="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2096" y="1070724"/>
            <a:ext cx="10084919" cy="4391233"/>
          </a:xfrm>
        </p:spPr>
        <p:txBody>
          <a:bodyPr/>
          <a:lstStyle/>
          <a:p>
            <a:pPr algn="just"/>
            <a:r>
              <a:rPr lang="en-US" sz="2800">
                <a:sym typeface="+mn-ea"/>
              </a:rPr>
              <a:t>Giám sát tiến độ sản xuất đơn hàng, thương lượng với khách hàng về những vấn đề phát sinh trong sản xuất để điều chỉnh kế hoạch sản xuất hàng cho phù hợp thực tế</a:t>
            </a:r>
            <a:r>
              <a:rPr lang="en-US" sz="2800" smtClean="0">
                <a:sym typeface="+mn-ea"/>
              </a:rPr>
              <a:t>.</a:t>
            </a:r>
            <a:endParaRPr lang="en-US" sz="2800" smtClean="0">
              <a:sym typeface="+mn-ea"/>
            </a:endParaRPr>
          </a:p>
          <a:p>
            <a:pPr marL="0" indent="0" algn="just">
              <a:buNone/>
            </a:pPr>
            <a:endParaRPr lang="en-US" sz="1050"/>
          </a:p>
          <a:p>
            <a:pPr algn="just"/>
            <a:r>
              <a:rPr lang="en-US" sz="2800">
                <a:sym typeface="+mn-ea"/>
              </a:rPr>
              <a:t>Hướng dẫn các thủ tục liên quan đến vận chuyển và theo dõi quá trình vận chuyển hàng hoá để giao cho khách hàng</a:t>
            </a:r>
            <a:r>
              <a:rPr lang="en-US" sz="2800" smtClean="0">
                <a:sym typeface="+mn-ea"/>
              </a:rPr>
              <a:t>.</a:t>
            </a:r>
            <a:endParaRPr lang="en-US" sz="2800" smtClean="0">
              <a:sym typeface="+mn-ea"/>
            </a:endParaRPr>
          </a:p>
          <a:p>
            <a:pPr marL="0" indent="0" algn="just">
              <a:buNone/>
            </a:pPr>
            <a:endParaRPr lang="en-US" sz="1050"/>
          </a:p>
          <a:p>
            <a:pPr algn="just"/>
            <a:r>
              <a:rPr lang="en-US" sz="2800">
                <a:sym typeface="+mn-ea"/>
              </a:rPr>
              <a:t>Xây dựng và duy trì mối quan hệ đồng thuận, đoàn kết, hợp tác, giúp đỡ từ phía khách hàng – nhà cung cấp – nhà máy sản xuất để công tác quản lý đạt hiệu quả cao nhất.</a:t>
            </a:r>
            <a:endParaRPr lang="en-US" sz="2800"/>
          </a:p>
        </p:txBody>
      </p:sp>
      <p:sp>
        <p:nvSpPr>
          <p:cNvPr id="6" name="Title 1"/>
          <p:cNvSpPr>
            <a:spLocks noGrp="1"/>
          </p:cNvSpPr>
          <p:nvPr>
            <p:ph type="title"/>
          </p:nvPr>
        </p:nvSpPr>
        <p:spPr>
          <a:xfrm>
            <a:off x="1433015" y="147955"/>
            <a:ext cx="8966580" cy="582930"/>
          </a:xfrm>
        </p:spPr>
        <p:txBody>
          <a:bodyPr/>
          <a:lstStyle/>
          <a:p>
            <a:r>
              <a:rPr lang="vi-VN" altLang="en-US" b="1">
                <a:solidFill>
                  <a:srgbClr val="CC3300"/>
                </a:solidFill>
              </a:rPr>
              <a:t>2.1.3 Nhiệm vụ:</a:t>
            </a:r>
            <a:endParaRPr lang="vi-VN" altLang="en-US" b="1">
              <a:solidFill>
                <a:srgbClr val="CC3300"/>
              </a:solidFill>
            </a:endParaRPr>
          </a:p>
        </p:txBody>
      </p:sp>
      <p:pic>
        <p:nvPicPr>
          <p:cNvPr id="8" name="Picture 7"/>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26045" y="0"/>
            <a:ext cx="1134016" cy="774391"/>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 presetClass="entr" presetSubtype="16"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box(in)">
                                      <p:cBhvr>
                                        <p:cTn id="11" dur="2000"/>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 presetClass="entr" presetSubtype="16" fill="hold" grpId="0" nodeType="click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Effect transition="in" filter="box(in)">
                                      <p:cBhvr>
                                        <p:cTn id="16" dur="20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 presetClass="entr" presetSubtype="16"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box(in)">
                                      <p:cBhvr>
                                        <p:cTn id="21"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3" grpId="1" build="p"/>
      <p:bldP spid="6" grpId="0"/>
      <p:bldP spid="6" grpId="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88285" y="190500"/>
            <a:ext cx="5589270" cy="582930"/>
          </a:xfrm>
          <a:noFill/>
        </p:spPr>
        <p:txBody>
          <a:bodyPr>
            <a:scene3d>
              <a:camera prst="orthographicFront"/>
              <a:lightRig rig="threePt" dir="t"/>
            </a:scene3d>
          </a:bodyPr>
          <a:lstStyle/>
          <a:p>
            <a:r>
              <a:rPr lang="vi-VN" altLang="en-US" b="1">
                <a:ln w="22225">
                  <a:solidFill>
                    <a:schemeClr val="accent1">
                      <a:lumMod val="50000"/>
                    </a:schemeClr>
                  </a:solidFill>
                  <a:prstDash val="solid"/>
                </a:ln>
                <a:pattFill prst="pct80">
                  <a:fgClr>
                    <a:srgbClr val="0066CC"/>
                  </a:fgClr>
                  <a:bgClr>
                    <a:srgbClr val="FFFFFF"/>
                  </a:bgClr>
                </a:pattFill>
                <a:effectLst/>
              </a:rPr>
              <a:t>CỦNG CỐ BÀI HỌC</a:t>
            </a:r>
            <a:endParaRPr lang="vi-VN" altLang="en-US" b="1">
              <a:ln w="22225">
                <a:solidFill>
                  <a:schemeClr val="accent1">
                    <a:lumMod val="50000"/>
                  </a:schemeClr>
                </a:solidFill>
                <a:prstDash val="solid"/>
              </a:ln>
              <a:pattFill prst="pct80">
                <a:fgClr>
                  <a:srgbClr val="0066CC"/>
                </a:fgClr>
                <a:bgClr>
                  <a:srgbClr val="FFFFFF"/>
                </a:bgClr>
              </a:pattFill>
              <a:effectLst/>
            </a:endParaRPr>
          </a:p>
        </p:txBody>
      </p:sp>
      <p:sp>
        <p:nvSpPr>
          <p:cNvPr id="3" name="Content Placeholder 2"/>
          <p:cNvSpPr>
            <a:spLocks noGrp="1"/>
          </p:cNvSpPr>
          <p:nvPr>
            <p:ph idx="1"/>
          </p:nvPr>
        </p:nvSpPr>
        <p:spPr>
          <a:xfrm>
            <a:off x="26045" y="1502297"/>
            <a:ext cx="11648413" cy="3438193"/>
          </a:xfrm>
        </p:spPr>
        <p:txBody>
          <a:bodyPr/>
          <a:lstStyle/>
          <a:p>
            <a:pPr marL="514350" indent="-514350">
              <a:buAutoNum type="arabicPeriod"/>
            </a:pPr>
            <a:r>
              <a:rPr lang="vi-VN" altLang="en-US" smtClean="0"/>
              <a:t>Nêu </a:t>
            </a:r>
            <a:r>
              <a:rPr lang="vi-VN" altLang="en-US"/>
              <a:t>khái niệm về quản lý đơn hàng ngành May</a:t>
            </a:r>
            <a:r>
              <a:rPr lang="vi-VN" altLang="en-US" smtClean="0"/>
              <a:t>?</a:t>
            </a:r>
            <a:endParaRPr lang="en-US" altLang="en-US" smtClean="0"/>
          </a:p>
          <a:p>
            <a:pPr marL="0" indent="0">
              <a:buNone/>
            </a:pPr>
            <a:endParaRPr lang="vi-VN" altLang="en-US"/>
          </a:p>
          <a:p>
            <a:pPr marL="463550" indent="-463550">
              <a:buNone/>
            </a:pPr>
            <a:r>
              <a:rPr lang="vi-VN" altLang="en-US"/>
              <a:t>2. </a:t>
            </a:r>
            <a:r>
              <a:rPr lang="vi-VN" altLang="en-US">
                <a:sym typeface="+mn-ea"/>
              </a:rPr>
              <a:t>Nêu vai trò của nhân viên quản lý đơn hàng ngành May</a:t>
            </a:r>
            <a:r>
              <a:rPr lang="vi-VN" altLang="en-US" smtClean="0">
                <a:sym typeface="+mn-ea"/>
              </a:rPr>
              <a:t>?</a:t>
            </a:r>
            <a:endParaRPr lang="en-US" altLang="en-US" smtClean="0">
              <a:sym typeface="+mn-ea"/>
            </a:endParaRPr>
          </a:p>
          <a:p>
            <a:pPr marL="463550" indent="-463550">
              <a:buNone/>
            </a:pPr>
            <a:endParaRPr lang="vi-VN" altLang="en-US">
              <a:sym typeface="+mn-ea"/>
            </a:endParaRPr>
          </a:p>
          <a:p>
            <a:pPr marL="463550" indent="-463550">
              <a:buNone/>
            </a:pPr>
            <a:r>
              <a:rPr lang="vi-VN" altLang="en-US"/>
              <a:t>3</a:t>
            </a:r>
            <a:r>
              <a:rPr lang="vi-VN" altLang="en-US" smtClean="0"/>
              <a:t>.</a:t>
            </a:r>
            <a:r>
              <a:rPr lang="en-US" altLang="en-US" smtClean="0"/>
              <a:t> </a:t>
            </a:r>
            <a:r>
              <a:rPr lang="vi-VN" altLang="en-US" smtClean="0">
                <a:sym typeface="+mn-ea"/>
              </a:rPr>
              <a:t>Nêu </a:t>
            </a:r>
            <a:r>
              <a:rPr lang="vi-VN" altLang="en-US">
                <a:sym typeface="+mn-ea"/>
              </a:rPr>
              <a:t>nhiệm vụ của nhân viên quản lý đơn hàng ngành May?</a:t>
            </a:r>
            <a:endParaRPr lang="vi-VN" altLang="en-US"/>
          </a:p>
        </p:txBody>
      </p:sp>
      <p:pic>
        <p:nvPicPr>
          <p:cNvPr id="5" name="Picture 4"/>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244408" y="0"/>
            <a:ext cx="1420619" cy="97010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 presetClass="entr" presetSubtype="16"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box(in)">
                                      <p:cBhvr>
                                        <p:cTn id="11" dur="2000"/>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 presetClass="entr" presetSubtype="16" fill="hold" grpId="0" nodeType="click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Effect transition="in" filter="box(in)">
                                      <p:cBhvr>
                                        <p:cTn id="16" dur="20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 presetClass="entr" presetSubtype="16"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box(in)">
                                      <p:cBhvr>
                                        <p:cTn id="21"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3" grpId="0" build="p"/>
      <p:bldP spid="3" grpId="1"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p:cNvPicPr>
            <a:picLocks noGrp="1" noChangeAspect="1" noChangeArrowheads="1"/>
          </p:cNvPicPr>
          <p:nvPr>
            <p:ph idx="1"/>
          </p:nvPr>
        </p:nvPicPr>
        <p:blipFill>
          <a:blip r:embed="rId1">
            <a:extLst>
              <a:ext uri="{28A0092B-C50C-407E-A947-70E740481C1C}">
                <a14:useLocalDpi xmlns:a14="http://schemas.microsoft.com/office/drawing/2010/main" val="0"/>
              </a:ext>
            </a:extLst>
          </a:blip>
          <a:srcRect/>
          <a:stretch>
            <a:fillRect/>
          </a:stretch>
        </p:blipFill>
        <p:spPr bwMode="auto">
          <a:xfrm>
            <a:off x="-215900" y="-68580"/>
            <a:ext cx="12454890" cy="69030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 Box 4"/>
          <p:cNvSpPr txBox="1"/>
          <p:nvPr/>
        </p:nvSpPr>
        <p:spPr>
          <a:xfrm>
            <a:off x="2788920" y="1921510"/>
            <a:ext cx="7500620" cy="2799715"/>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scene3d>
              <a:camera prst="orthographicFront"/>
              <a:lightRig rig="threePt" dir="t"/>
            </a:scene3d>
          </a:bodyPr>
          <a:lstStyle/>
          <a:p>
            <a:r>
              <a:rPr lang="vi-VN" altLang="en-US" sz="8800">
                <a:solidFill>
                  <a:schemeClr val="accent1"/>
                </a:solidFill>
                <a:effectLst>
                  <a:glow rad="139700">
                    <a:schemeClr val="accent4">
                      <a:satMod val="175000"/>
                      <a:alpha val="40000"/>
                    </a:schemeClr>
                  </a:glow>
                  <a:outerShdw blurRad="50800" dist="38100" dir="2700000" algn="tl" rotWithShape="0">
                    <a:prstClr val="black">
                      <a:alpha val="40000"/>
                    </a:prstClr>
                  </a:outerShdw>
                </a:effectLst>
              </a:rPr>
              <a:t>GOOD                             			LUCK!!!</a:t>
            </a:r>
            <a:endParaRPr lang="vi-VN" altLang="en-US" sz="8800">
              <a:solidFill>
                <a:schemeClr val="accent1"/>
              </a:solidFill>
              <a:effectLst>
                <a:glow rad="139700">
                  <a:schemeClr val="accent4">
                    <a:satMod val="175000"/>
                    <a:alpha val="40000"/>
                  </a:schemeClr>
                </a:glow>
                <a:outerShdw blurRad="50800" dist="38100" dir="2700000" algn="tl" rotWithShape="0">
                  <a:prstClr val="black">
                    <a:alpha val="40000"/>
                  </a:prstClr>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heckerboard(across)">
                                      <p:cBhvr>
                                        <p:cTn id="7" dur="500"/>
                                        <p:tgtEl>
                                          <p:spTgt spid="7"/>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heckerboard(across)">
                                      <p:cBhvr>
                                        <p:cTn id="1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theme/theme1.xml><?xml version="1.0" encoding="utf-8"?>
<a:theme xmlns:a="http://schemas.openxmlformats.org/drawingml/2006/main" name="Blue Waves">
  <a:themeElements>
    <a:clrScheme name="Blue Waves 13">
      <a:dk1>
        <a:srgbClr val="000000"/>
      </a:dk1>
      <a:lt1>
        <a:srgbClr val="FFFFFF"/>
      </a:lt1>
      <a:dk2>
        <a:srgbClr val="000000"/>
      </a:dk2>
      <a:lt2>
        <a:srgbClr val="969696"/>
      </a:lt2>
      <a:accent1>
        <a:srgbClr val="0066CC"/>
      </a:accent1>
      <a:accent2>
        <a:srgbClr val="3399FF"/>
      </a:accent2>
      <a:accent3>
        <a:srgbClr val="FFFFFF"/>
      </a:accent3>
      <a:accent4>
        <a:srgbClr val="000000"/>
      </a:accent4>
      <a:accent5>
        <a:srgbClr val="AAB8E2"/>
      </a:accent5>
      <a:accent6>
        <a:srgbClr val="2D8AE7"/>
      </a:accent6>
      <a:hlink>
        <a:srgbClr val="CC3300"/>
      </a:hlink>
      <a:folHlink>
        <a:srgbClr val="996600"/>
      </a:folHlink>
    </a:clrScheme>
    <a:fontScheme name="Blue Waves">
      <a:majorFont>
        <a:latin typeface="Arial"/>
        <a:ea typeface="SimSun"/>
        <a:cs typeface=""/>
      </a:majorFont>
      <a:minorFont>
        <a:latin typeface="Arial"/>
        <a:ea typeface="SimSun"/>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gradFill rotWithShape="0">
          <a:gsLst>
            <a:gs pos="0">
              <a:schemeClr val="accent1"/>
            </a:gs>
            <a:gs pos="100000">
              <a:schemeClr val="accent2"/>
            </a:gs>
          </a:gsLst>
          <a:lin ang="5400000" scaled="1"/>
        </a:gradFill>
        <a:ln w="9525" cap="flat" cmpd="sng" algn="ctr">
          <a:solidFill>
            <a:schemeClr val="accent1"/>
          </a:solidFill>
          <a:prstDash val="solid"/>
          <a:round/>
          <a:headEnd type="none" w="med" len="med"/>
          <a:tailEnd type="none" w="med" len="med"/>
        </a:ln>
      </a:spPr>
      <a:bodyPr vert="horz" wrap="none" lIns="91440" tIns="45720" rIns="91440" bIns="45720" numCol="1" anchor="ctr" anchorCtr="0" compatLnSpc="1"/>
      <a:lstStyle>
        <a:defPPr marL="0" marR="0" indent="0" algn="l" defTabSz="914400" rtl="0" eaLnBrk="1" fontAlgn="base" latinLnBrk="0" hangingPunct="1">
          <a:lnSpc>
            <a:spcPct val="100000"/>
          </a:lnSpc>
          <a:spcBef>
            <a:spcPct val="0"/>
          </a:spcBef>
          <a:spcAft>
            <a:spcPct val="0"/>
          </a:spcAft>
          <a:buClrTx/>
          <a:buSzTx/>
          <a:buFontTx/>
          <a:buNone/>
          <a:defRPr kumimoji="0" lang="zh-CN" altLang="en-US" sz="1800" b="0" i="0" u="none" strike="noStrike" cap="none" normalizeH="0" baseline="0" smtClean="0">
            <a:ln>
              <a:noFill/>
            </a:ln>
            <a:solidFill>
              <a:schemeClr val="tx1"/>
            </a:solidFill>
            <a:effectLst/>
            <a:latin typeface="Arial" panose="020B0604020202020204" pitchFamily="34" charset="0"/>
            <a:ea typeface="SimSun" panose="02010600030101010101" pitchFamily="2" charset="-122"/>
          </a:defRPr>
        </a:defPPr>
      </a:lstStyle>
    </a:spDef>
    <a:lnDef>
      <a:spPr bwMode="auto">
        <a:xfrm>
          <a:off x="0" y="0"/>
          <a:ext cx="1" cy="1"/>
        </a:xfrm>
        <a:custGeom>
          <a:avLst/>
          <a:gdLst/>
          <a:ahLst/>
          <a:cxnLst/>
          <a:rect l="0" t="0" r="0" b="0"/>
          <a:pathLst/>
        </a:custGeom>
        <a:gradFill rotWithShape="0">
          <a:gsLst>
            <a:gs pos="0">
              <a:schemeClr val="accent1"/>
            </a:gs>
            <a:gs pos="100000">
              <a:schemeClr val="accent2"/>
            </a:gs>
          </a:gsLst>
          <a:lin ang="5400000" scaled="1"/>
        </a:gradFill>
        <a:ln w="9525" cap="flat" cmpd="sng" algn="ctr">
          <a:solidFill>
            <a:schemeClr val="accent1"/>
          </a:solidFill>
          <a:prstDash val="solid"/>
          <a:round/>
          <a:headEnd type="none" w="med" len="med"/>
          <a:tailEnd type="none" w="med" len="med"/>
        </a:ln>
      </a:spPr>
      <a:bodyPr vert="horz" wrap="none" lIns="91440" tIns="45720" rIns="91440" bIns="45720" numCol="1" anchor="ctr" anchorCtr="0" compatLnSpc="1"/>
      <a:lstStyle>
        <a:defPPr marL="0" marR="0" indent="0" algn="l" defTabSz="914400" rtl="0" eaLnBrk="1" fontAlgn="base" latinLnBrk="0" hangingPunct="1">
          <a:lnSpc>
            <a:spcPct val="100000"/>
          </a:lnSpc>
          <a:spcBef>
            <a:spcPct val="0"/>
          </a:spcBef>
          <a:spcAft>
            <a:spcPct val="0"/>
          </a:spcAft>
          <a:buClrTx/>
          <a:buSzTx/>
          <a:buFontTx/>
          <a:buNone/>
          <a:defRPr kumimoji="0" lang="zh-CN" altLang="en-US" sz="1800" b="0" i="0" u="none" strike="noStrike" cap="none" normalizeH="0" baseline="0" smtClean="0">
            <a:ln>
              <a:noFill/>
            </a:ln>
            <a:solidFill>
              <a:schemeClr val="tx1"/>
            </a:solidFill>
            <a:effectLst/>
            <a:latin typeface="Arial" panose="020B0604020202020204" pitchFamily="34" charset="0"/>
            <a:ea typeface="SimSun" panose="02010600030101010101" pitchFamily="2" charset="-122"/>
          </a:defRPr>
        </a:defPPr>
      </a:lstStyle>
    </a:lnDef>
  </a:objectDefaults>
  <a:extraClrSchemeLst>
    <a:extraClrScheme>
      <a:clrScheme name="Blue Wave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lue Waves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ue Waves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ue Waves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ue Waves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ue Waves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ue Waves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ue Waves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ue Waves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ue Waves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ue Waves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ue Waves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Blue Waves 13">
        <a:dk1>
          <a:srgbClr val="000000"/>
        </a:dk1>
        <a:lt1>
          <a:srgbClr val="FFFFFF"/>
        </a:lt1>
        <a:dk2>
          <a:srgbClr val="000000"/>
        </a:dk2>
        <a:lt2>
          <a:srgbClr val="969696"/>
        </a:lt2>
        <a:accent1>
          <a:srgbClr val="0066CC"/>
        </a:accent1>
        <a:accent2>
          <a:srgbClr val="3399FF"/>
        </a:accent2>
        <a:accent3>
          <a:srgbClr val="FFFFFF"/>
        </a:accent3>
        <a:accent4>
          <a:srgbClr val="000000"/>
        </a:accent4>
        <a:accent5>
          <a:srgbClr val="AAB8E2"/>
        </a:accent5>
        <a:accent6>
          <a:srgbClr val="2D8AE7"/>
        </a:accent6>
        <a:hlink>
          <a:srgbClr val="CC3300"/>
        </a:hlink>
        <a:folHlink>
          <a:srgbClr val="99660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4611</Words>
  <Application>WPS Presentation</Application>
  <PresentationFormat>Custom</PresentationFormat>
  <Paragraphs>137</Paragraphs>
  <Slides>20</Slides>
  <Notes>0</Notes>
  <HiddenSlides>0</HiddenSlides>
  <MMClips>0</MMClips>
  <ScaleCrop>false</ScaleCrop>
  <HeadingPairs>
    <vt:vector size="8" baseType="variant">
      <vt:variant>
        <vt:lpstr>已用的字体</vt:lpstr>
      </vt:variant>
      <vt:variant>
        <vt:i4>7</vt:i4>
      </vt:variant>
      <vt:variant>
        <vt:lpstr>主题</vt:lpstr>
      </vt:variant>
      <vt:variant>
        <vt:i4>1</vt:i4>
      </vt:variant>
      <vt:variant>
        <vt:lpstr>嵌入 OLE 服务器</vt:lpstr>
      </vt:variant>
      <vt:variant>
        <vt:i4>1</vt:i4>
      </vt:variant>
      <vt:variant>
        <vt:lpstr>幻灯片标题</vt:lpstr>
      </vt:variant>
      <vt:variant>
        <vt:i4>20</vt:i4>
      </vt:variant>
    </vt:vector>
  </HeadingPairs>
  <TitlesOfParts>
    <vt:vector size="29" baseType="lpstr">
      <vt:lpstr>Arial</vt:lpstr>
      <vt:lpstr>SimSun</vt:lpstr>
      <vt:lpstr>Wingdings</vt:lpstr>
      <vt:lpstr>Arial</vt:lpstr>
      <vt:lpstr>Microsoft YaHei</vt:lpstr>
      <vt:lpstr>Arial Unicode MS</vt:lpstr>
      <vt:lpstr>Calibri</vt:lpstr>
      <vt:lpstr>Blue Waves</vt:lpstr>
      <vt:lpstr>Paint.Picture</vt:lpstr>
      <vt:lpstr>PowerPoint 演示文稿</vt:lpstr>
      <vt:lpstr>PowerPoint 演示文稿</vt:lpstr>
      <vt:lpstr>PowerPoint 演示文稿</vt:lpstr>
      <vt:lpstr>Tại sao nhiều bạn trẻ yêu thích MERCHANDISER ???</vt:lpstr>
      <vt:lpstr>Tại sao nhiều bạn trẻ yêu thích MERCHANDISER ???</vt:lpstr>
      <vt:lpstr>Tại sao nhiều bạn trẻ yêu thích MERCHANDISER ???</vt:lpstr>
      <vt:lpstr>PowerPoint 演示文稿</vt:lpstr>
      <vt:lpstr>PowerPoint 演示文稿</vt:lpstr>
      <vt:lpstr>1.1 MỤC TIÊU</vt:lpstr>
      <vt:lpstr>PowerPoint 演示文稿</vt:lpstr>
      <vt:lpstr>2.1.1 Khái niệm:</vt:lpstr>
      <vt:lpstr>2.1.1 Khái niệm:</vt:lpstr>
      <vt:lpstr>2.1.2 Vai trò: Sơ đồ mối liên kết</vt:lpstr>
      <vt:lpstr>2.1.2 Vai trò:</vt:lpstr>
      <vt:lpstr>2.1.2 Vai trò:</vt:lpstr>
      <vt:lpstr>2.1.3 Nhiệm vụ:</vt:lpstr>
      <vt:lpstr>2.1.3 Nhiệm vụ:</vt:lpstr>
      <vt:lpstr>2.1.3 Nhiệm vụ:</vt:lpstr>
      <vt:lpstr>CỦNG CỐ BÀI HỌC</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WPS Presentation</dc:title>
  <dc:creator/>
  <cp:lastModifiedBy>HP</cp:lastModifiedBy>
  <cp:revision>74</cp:revision>
  <dcterms:created xsi:type="dcterms:W3CDTF">2020-03-24T07:37:00Z</dcterms:created>
  <dcterms:modified xsi:type="dcterms:W3CDTF">2020-03-31T02:12:23Z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1033-11.2.0.9232</vt:lpwstr>
  </property>
</Properties>
</file>